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 id="2147483682" r:id="rId5"/>
  </p:sldMasterIdLst>
  <p:notesMasterIdLst>
    <p:notesMasterId r:id="rId19"/>
  </p:notesMasterIdLst>
  <p:handoutMasterIdLst>
    <p:handoutMasterId r:id="rId20"/>
  </p:handoutMasterIdLst>
  <p:sldIdLst>
    <p:sldId id="260" r:id="rId6"/>
    <p:sldId id="298" r:id="rId7"/>
    <p:sldId id="297" r:id="rId8"/>
    <p:sldId id="287" r:id="rId9"/>
    <p:sldId id="299" r:id="rId10"/>
    <p:sldId id="300" r:id="rId11"/>
    <p:sldId id="295" r:id="rId12"/>
    <p:sldId id="301" r:id="rId13"/>
    <p:sldId id="302" r:id="rId14"/>
    <p:sldId id="303" r:id="rId15"/>
    <p:sldId id="304" r:id="rId16"/>
    <p:sldId id="305" r:id="rId17"/>
    <p:sldId id="259" r:id="rId18"/>
  </p:sldIdLst>
  <p:sldSz cx="9144000" cy="6858000" type="screen4x3"/>
  <p:notesSz cx="6858000" cy="9945688"/>
  <p:embeddedFontLst>
    <p:embeddedFont>
      <p:font typeface="MerriweatherLight" panose="020B0604020202020204" charset="0"/>
      <p:regular r:id="rId21"/>
      <p:italic r:id="rId22"/>
    </p:embeddedFont>
    <p:embeddedFont>
      <p:font typeface="Poppins" panose="00000500000000000000" pitchFamily="2" charset="0"/>
      <p:regular r:id="rId23"/>
      <p:bold r:id="rId24"/>
      <p:italic r:id="rId25"/>
      <p:boldItalic r:id="rId26"/>
    </p:embeddedFont>
    <p:embeddedFont>
      <p:font typeface="Poppins Light" panose="00000400000000000000" pitchFamily="2" charset="0"/>
      <p:regular r:id="rId27"/>
      <p:italic r:id="rId28"/>
    </p:embeddedFont>
    <p:embeddedFont>
      <p:font typeface="Poppins Medium" panose="00000600000000000000" pitchFamily="2" charset="0"/>
      <p:regular r:id="rId29"/>
      <p:italic r:id="rId30"/>
    </p:embeddedFont>
    <p:embeddedFont>
      <p:font typeface="Poppins SemiBold" panose="00000700000000000000" pitchFamily="2" charset="0"/>
      <p:regular r:id="rId31"/>
      <p:bold r:id="rId32"/>
      <p:italic r:id="rId33"/>
      <p:boldItalic r:id="rId34"/>
    </p:embeddedFont>
    <p:embeddedFont>
      <p:font typeface="Source Sans Pro" panose="020B0503030403020204" pitchFamily="34" charset="0"/>
      <p:regular r:id="rId35"/>
      <p:bold r:id="rId36"/>
      <p:italic r:id="rId37"/>
      <p:boldItalic r:id="rId38"/>
    </p:embeddedFont>
    <p:embeddedFont>
      <p:font typeface="Source Sans Pro Semibold" panose="020B0603030403020204" pitchFamily="34" charset="0"/>
      <p:regular r:id="rId39"/>
      <p:bold r:id="rId40"/>
      <p:italic r:id="rId41"/>
      <p:boldItalic r:id="rId42"/>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94D7"/>
    <a:srgbClr val="FFFFFF"/>
    <a:srgbClr val="382E87"/>
    <a:srgbClr val="DCC921"/>
    <a:srgbClr val="2D81B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1016" autoAdjust="0"/>
  </p:normalViewPr>
  <p:slideViewPr>
    <p:cSldViewPr snapToGrid="0">
      <p:cViewPr varScale="1">
        <p:scale>
          <a:sx n="48" d="100"/>
          <a:sy n="48" d="100"/>
        </p:scale>
        <p:origin x="2458" y="58"/>
      </p:cViewPr>
      <p:guideLst>
        <p:guide orient="horz" pos="2160"/>
        <p:guide pos="2880"/>
      </p:guideLst>
    </p:cSldViewPr>
  </p:slideViewPr>
  <p:notesTextViewPr>
    <p:cViewPr>
      <p:scale>
        <a:sx n="1" d="1"/>
        <a:sy n="1" d="1"/>
      </p:scale>
      <p:origin x="0" y="0"/>
    </p:cViewPr>
  </p:notesTextViewPr>
  <p:notesViewPr>
    <p:cSldViewPr snapToGrid="0">
      <p:cViewPr varScale="1">
        <p:scale>
          <a:sx n="67" d="100"/>
          <a:sy n="67" d="100"/>
        </p:scale>
        <p:origin x="3120" y="3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6.fntdata"/><Relationship Id="rId39" Type="http://schemas.openxmlformats.org/officeDocument/2006/relationships/font" Target="fonts/font19.fntdata"/><Relationship Id="rId21" Type="http://schemas.openxmlformats.org/officeDocument/2006/relationships/font" Target="fonts/font1.fntdata"/><Relationship Id="rId34" Type="http://schemas.openxmlformats.org/officeDocument/2006/relationships/font" Target="fonts/font14.fntdata"/><Relationship Id="rId42" Type="http://schemas.openxmlformats.org/officeDocument/2006/relationships/font" Target="fonts/font22.fntdata"/><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font" Target="fonts/font9.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font" Target="fonts/font20.fntdata"/><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5.xml"/><Relationship Id="rId19" Type="http://schemas.openxmlformats.org/officeDocument/2006/relationships/notesMaster" Target="notesMasters/notesMaster1.xml"/><Relationship Id="rId31" Type="http://schemas.openxmlformats.org/officeDocument/2006/relationships/font" Target="fonts/font11.fntdata"/><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3"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 Id="rId46" Type="http://schemas.openxmlformats.org/officeDocument/2006/relationships/tableStyles" Target="tableStyles.xml"/><Relationship Id="rId20" Type="http://schemas.openxmlformats.org/officeDocument/2006/relationships/handoutMaster" Target="handoutMasters/handoutMaster1.xml"/><Relationship Id="rId41" Type="http://schemas.openxmlformats.org/officeDocument/2006/relationships/font" Target="fonts/font21.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83E4D42-8DAC-7BAE-6A42-F0198EB5F392}"/>
              </a:ext>
            </a:extLst>
          </p:cNvPr>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E96822B-C9FE-4982-A9EB-A92AEB960E00}"/>
              </a:ext>
            </a:extLst>
          </p:cNvPr>
          <p:cNvSpPr>
            <a:spLocks noGrp="1"/>
          </p:cNvSpPr>
          <p:nvPr>
            <p:ph type="dt" sz="quarter" idx="1"/>
          </p:nvPr>
        </p:nvSpPr>
        <p:spPr>
          <a:xfrm>
            <a:off x="3884613" y="0"/>
            <a:ext cx="2971800" cy="499012"/>
          </a:xfrm>
          <a:prstGeom prst="rect">
            <a:avLst/>
          </a:prstGeom>
        </p:spPr>
        <p:txBody>
          <a:bodyPr vert="horz" lIns="91440" tIns="45720" rIns="91440" bIns="45720" rtlCol="0"/>
          <a:lstStyle>
            <a:lvl1pPr algn="r">
              <a:defRPr sz="1200"/>
            </a:lvl1pPr>
          </a:lstStyle>
          <a:p>
            <a:fld id="{A49631E1-091A-F74F-B846-E3A80783D4E0}" type="datetimeFigureOut">
              <a:rPr lang="en-US" smtClean="0"/>
              <a:t>6/27/2026</a:t>
            </a:fld>
            <a:endParaRPr lang="en-US"/>
          </a:p>
        </p:txBody>
      </p:sp>
      <p:sp>
        <p:nvSpPr>
          <p:cNvPr id="4" name="Footer Placeholder 3">
            <a:extLst>
              <a:ext uri="{FF2B5EF4-FFF2-40B4-BE49-F238E27FC236}">
                <a16:creationId xmlns:a16="http://schemas.microsoft.com/office/drawing/2014/main" id="{B75E96C4-A1F4-DDE6-AF61-3E3BB62C8A20}"/>
              </a:ext>
            </a:extLst>
          </p:cNvPr>
          <p:cNvSpPr>
            <a:spLocks noGrp="1"/>
          </p:cNvSpPr>
          <p:nvPr>
            <p:ph type="ftr" sz="quarter" idx="2"/>
          </p:nvPr>
        </p:nvSpPr>
        <p:spPr>
          <a:xfrm>
            <a:off x="0" y="9446678"/>
            <a:ext cx="2971800" cy="499011"/>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677FD2E-9669-20EC-9525-FE1B89FDE2CF}"/>
              </a:ext>
            </a:extLst>
          </p:cNvPr>
          <p:cNvSpPr>
            <a:spLocks noGrp="1"/>
          </p:cNvSpPr>
          <p:nvPr>
            <p:ph type="sldNum" sz="quarter" idx="3"/>
          </p:nvPr>
        </p:nvSpPr>
        <p:spPr>
          <a:xfrm>
            <a:off x="3884613" y="9446678"/>
            <a:ext cx="2971800" cy="499011"/>
          </a:xfrm>
          <a:prstGeom prst="rect">
            <a:avLst/>
          </a:prstGeom>
        </p:spPr>
        <p:txBody>
          <a:bodyPr vert="horz" lIns="91440" tIns="45720" rIns="91440" bIns="45720" rtlCol="0" anchor="b"/>
          <a:lstStyle>
            <a:lvl1pPr algn="r">
              <a:defRPr sz="1200"/>
            </a:lvl1pPr>
          </a:lstStyle>
          <a:p>
            <a:fld id="{E10A5BE7-C65B-3345-8B6D-4F93DA6978F4}" type="slidenum">
              <a:rPr lang="en-US" smtClean="0"/>
              <a:t>‹#›</a:t>
            </a:fld>
            <a:endParaRPr lang="en-US"/>
          </a:p>
        </p:txBody>
      </p:sp>
    </p:spTree>
    <p:extLst>
      <p:ext uri="{BB962C8B-B14F-4D97-AF65-F5344CB8AC3E}">
        <p14:creationId xmlns:p14="http://schemas.microsoft.com/office/powerpoint/2010/main" val="18949753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99012"/>
          </a:xfrm>
          <a:prstGeom prst="rect">
            <a:avLst/>
          </a:prstGeom>
        </p:spPr>
        <p:txBody>
          <a:bodyPr vert="horz" lIns="91440" tIns="45720" rIns="91440" bIns="45720" rtlCol="0"/>
          <a:lstStyle>
            <a:lvl1pPr algn="r">
              <a:defRPr sz="1200"/>
            </a:lvl1pPr>
          </a:lstStyle>
          <a:p>
            <a:fld id="{8D9A0480-4A2D-5A4F-A1C5-98FCCDF4F7B8}" type="datetimeFigureOut">
              <a:rPr lang="en-US" smtClean="0"/>
              <a:t>6/27/2026</a:t>
            </a:fld>
            <a:endParaRPr lang="en-US"/>
          </a:p>
        </p:txBody>
      </p:sp>
      <p:sp>
        <p:nvSpPr>
          <p:cNvPr id="4" name="Slide Image Placeholder 3"/>
          <p:cNvSpPr>
            <a:spLocks noGrp="1" noRot="1" noChangeAspect="1"/>
          </p:cNvSpPr>
          <p:nvPr>
            <p:ph type="sldImg" idx="2"/>
          </p:nvPr>
        </p:nvSpPr>
        <p:spPr>
          <a:xfrm>
            <a:off x="1190625" y="1243013"/>
            <a:ext cx="4476750" cy="33575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6678"/>
            <a:ext cx="2971800" cy="499011"/>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9446678"/>
            <a:ext cx="2971800" cy="499011"/>
          </a:xfrm>
          <a:prstGeom prst="rect">
            <a:avLst/>
          </a:prstGeom>
        </p:spPr>
        <p:txBody>
          <a:bodyPr vert="horz" lIns="91440" tIns="45720" rIns="91440" bIns="45720" rtlCol="0" anchor="b"/>
          <a:lstStyle>
            <a:lvl1pPr algn="r">
              <a:defRPr sz="1200"/>
            </a:lvl1pPr>
          </a:lstStyle>
          <a:p>
            <a:fld id="{67435A81-69E6-0F43-975C-E8A8CD4C58A3}" type="slidenum">
              <a:rPr lang="en-US" smtClean="0"/>
              <a:t>‹#›</a:t>
            </a:fld>
            <a:endParaRPr lang="en-US"/>
          </a:p>
        </p:txBody>
      </p:sp>
    </p:spTree>
    <p:extLst>
      <p:ext uri="{BB962C8B-B14F-4D97-AF65-F5344CB8AC3E}">
        <p14:creationId xmlns:p14="http://schemas.microsoft.com/office/powerpoint/2010/main" val="18286296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kern="1200" dirty="0">
                <a:solidFill>
                  <a:schemeClr val="tx1"/>
                </a:solidFill>
                <a:effectLst/>
                <a:latin typeface="+mn-lt"/>
                <a:ea typeface="+mn-ea"/>
                <a:cs typeface="+mn-cs"/>
              </a:rPr>
              <a:t>Welcome! </a:t>
            </a: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My name is Becky Sedgwick and I work for PFF, an organisation specialising in supporting churches as they support parents, carers and the wider family to disciple their kids and teens. And I wrote this book, Grandparenting for Faith. </a:t>
            </a:r>
          </a:p>
          <a:p>
            <a:pPr rtl="0" fontAlgn="base"/>
            <a:endParaRPr lang="en-US" sz="1200" b="0" i="0" kern="1200" dirty="0">
              <a:solidFill>
                <a:schemeClr val="tx1"/>
              </a:solidFill>
              <a:effectLst/>
              <a:latin typeface="+mn-lt"/>
              <a:ea typeface="Calibri"/>
              <a:cs typeface="Calibri"/>
            </a:endParaRPr>
          </a:p>
          <a:p>
            <a:pPr rtl="0" fontAlgn="base"/>
            <a:endParaRPr lang="en-US" sz="1200" b="0" i="0" kern="1200" dirty="0">
              <a:solidFill>
                <a:schemeClr val="tx1"/>
              </a:solidFill>
              <a:effectLst/>
              <a:latin typeface="+mn-lt"/>
              <a:ea typeface="+mn-ea"/>
              <a:cs typeface="+mn-cs"/>
            </a:endParaRPr>
          </a:p>
          <a:p>
            <a:pPr rtl="0" fontAlgn="base"/>
            <a:r>
              <a:rPr lang="en-US" sz="1200" b="0" i="0" kern="1200" dirty="0">
                <a:solidFill>
                  <a:schemeClr val="tx1"/>
                </a:solidFill>
                <a:effectLst/>
                <a:latin typeface="+mn-lt"/>
                <a:ea typeface="+mn-ea"/>
                <a:cs typeface="+mn-cs"/>
              </a:rPr>
              <a:t>Here to help you think about this more. To learn from each other – you have so much wisdom. Do get to know each other, share experiences and ideas  - so valuable </a:t>
            </a:r>
          </a:p>
          <a:p>
            <a:endParaRPr lang="en-GB" dirty="0"/>
          </a:p>
        </p:txBody>
      </p:sp>
      <p:sp>
        <p:nvSpPr>
          <p:cNvPr id="4" name="Slide Number Placeholder 3"/>
          <p:cNvSpPr>
            <a:spLocks noGrp="1"/>
          </p:cNvSpPr>
          <p:nvPr>
            <p:ph type="sldNum" sz="quarter" idx="5"/>
          </p:nvPr>
        </p:nvSpPr>
        <p:spPr/>
        <p:txBody>
          <a:bodyPr/>
          <a:lstStyle/>
          <a:p>
            <a:fld id="{67435A81-69E6-0F43-975C-E8A8CD4C58A3}" type="slidenum">
              <a:rPr lang="en-US" smtClean="0"/>
              <a:t>1</a:t>
            </a:fld>
            <a:endParaRPr lang="en-US"/>
          </a:p>
        </p:txBody>
      </p:sp>
    </p:spTree>
    <p:extLst>
      <p:ext uri="{BB962C8B-B14F-4D97-AF65-F5344CB8AC3E}">
        <p14:creationId xmlns:p14="http://schemas.microsoft.com/office/powerpoint/2010/main" val="10779877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CD1DB-917C-8F95-C494-11701DFEF1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28E9DA-AE84-3A39-3ED2-BCA64ADFB0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9E07A1-C091-C611-84F1-454F9FBA3F2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Ideas for play to their strengths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lvl="0"/>
            <a:r>
              <a:rPr lang="en-GB" sz="1200" kern="1200" dirty="0">
                <a:solidFill>
                  <a:schemeClr val="tx1"/>
                </a:solidFill>
                <a:effectLst/>
                <a:latin typeface="+mn-lt"/>
                <a:ea typeface="+mn-ea"/>
                <a:cs typeface="+mn-cs"/>
              </a:rPr>
              <a:t>Eg Pete and Maggie building an insect hotel at Messy Church</a:t>
            </a:r>
          </a:p>
          <a:p>
            <a:pPr lvl="0"/>
            <a:r>
              <a:rPr lang="en-GB" sz="1200" kern="1200" dirty="0">
                <a:solidFill>
                  <a:schemeClr val="tx1"/>
                </a:solidFill>
                <a:effectLst/>
                <a:latin typeface="+mn-lt"/>
                <a:ea typeface="+mn-ea"/>
                <a:cs typeface="+mn-cs"/>
              </a:rPr>
              <a:t>Helen – refreshments but also a listening ear</a:t>
            </a:r>
          </a:p>
          <a:p>
            <a:pPr lvl="0"/>
            <a:r>
              <a:rPr lang="en-GB" sz="1200" kern="1200" dirty="0">
                <a:solidFill>
                  <a:schemeClr val="tx1"/>
                </a:solidFill>
                <a:effectLst/>
                <a:latin typeface="+mn-lt"/>
                <a:ea typeface="+mn-ea"/>
                <a:cs typeface="+mn-cs"/>
              </a:rPr>
              <a:t>Gloria – cuddling babies and chatting to parents at toddlers</a:t>
            </a:r>
          </a:p>
          <a:p>
            <a:pPr lvl="0"/>
            <a:r>
              <a:rPr lang="en-GB" sz="1200" kern="1200" dirty="0">
                <a:solidFill>
                  <a:schemeClr val="tx1"/>
                </a:solidFill>
                <a:effectLst/>
                <a:latin typeface="+mn-lt"/>
                <a:ea typeface="+mn-ea"/>
                <a:cs typeface="+mn-cs"/>
              </a:rPr>
              <a:t>Francis – directing garden operations from a chair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sz="1200" kern="1200" dirty="0">
                <a:solidFill>
                  <a:schemeClr val="tx1"/>
                </a:solidFill>
                <a:effectLst/>
                <a:latin typeface="+mn-lt"/>
                <a:ea typeface="+mn-ea"/>
                <a:cs typeface="+mn-cs"/>
              </a:rPr>
              <a:t>As we involve the </a:t>
            </a:r>
            <a:r>
              <a:rPr lang="en-GB" sz="1200" kern="1200" dirty="0" err="1">
                <a:solidFill>
                  <a:schemeClr val="tx1"/>
                </a:solidFill>
                <a:effectLst/>
                <a:latin typeface="+mn-lt"/>
                <a:ea typeface="+mn-ea"/>
                <a:cs typeface="+mn-cs"/>
              </a:rPr>
              <a:t>gp</a:t>
            </a:r>
            <a:r>
              <a:rPr lang="en-GB" sz="1200" kern="1200" dirty="0">
                <a:solidFill>
                  <a:schemeClr val="tx1"/>
                </a:solidFill>
                <a:effectLst/>
                <a:latin typeface="+mn-lt"/>
                <a:ea typeface="+mn-ea"/>
                <a:cs typeface="+mn-cs"/>
              </a:rPr>
              <a:t> generation, we help people’s discipleship – more examples, more </a:t>
            </a:r>
            <a:r>
              <a:rPr lang="en-GB" sz="1200" kern="1200" dirty="0" err="1">
                <a:solidFill>
                  <a:schemeClr val="tx1"/>
                </a:solidFill>
                <a:effectLst/>
                <a:latin typeface="+mn-lt"/>
                <a:ea typeface="+mn-ea"/>
                <a:cs typeface="+mn-cs"/>
              </a:rPr>
              <a:t>relatioonships</a:t>
            </a:r>
            <a:r>
              <a:rPr lang="en-GB" sz="1200" kern="1200" dirty="0">
                <a:solidFill>
                  <a:schemeClr val="tx1"/>
                </a:solidFill>
                <a:effectLst/>
                <a:latin typeface="+mn-lt"/>
                <a:ea typeface="+mn-ea"/>
                <a:cs typeface="+mn-cs"/>
              </a:rPr>
              <a:t>, specific experience / wisdom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E61E4A31-50BE-FFD2-1483-3BA680AFD722}"/>
              </a:ext>
            </a:extLst>
          </p:cNvPr>
          <p:cNvSpPr>
            <a:spLocks noGrp="1"/>
          </p:cNvSpPr>
          <p:nvPr>
            <p:ph type="sldNum" sz="quarter" idx="5"/>
          </p:nvPr>
        </p:nvSpPr>
        <p:spPr/>
        <p:txBody>
          <a:bodyPr/>
          <a:lstStyle/>
          <a:p>
            <a:fld id="{67435A81-69E6-0F43-975C-E8A8CD4C58A3}" type="slidenum">
              <a:rPr lang="en-US" smtClean="0"/>
              <a:t>10</a:t>
            </a:fld>
            <a:endParaRPr lang="en-US"/>
          </a:p>
        </p:txBody>
      </p:sp>
    </p:spTree>
    <p:extLst>
      <p:ext uri="{BB962C8B-B14F-4D97-AF65-F5344CB8AC3E}">
        <p14:creationId xmlns:p14="http://schemas.microsoft.com/office/powerpoint/2010/main" val="28136112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61F7D-503E-2F0A-ADB5-E261418113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218017-BCDD-136A-06D2-05049BC371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E702B0-76E0-270E-0F00-051F7788950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Five minutes to think about your next steps</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83D096C8-FC1E-0CB3-51D8-BC0BB11C4EFA}"/>
              </a:ext>
            </a:extLst>
          </p:cNvPr>
          <p:cNvSpPr>
            <a:spLocks noGrp="1"/>
          </p:cNvSpPr>
          <p:nvPr>
            <p:ph type="sldNum" sz="quarter" idx="5"/>
          </p:nvPr>
        </p:nvSpPr>
        <p:spPr/>
        <p:txBody>
          <a:bodyPr/>
          <a:lstStyle/>
          <a:p>
            <a:fld id="{67435A81-69E6-0F43-975C-E8A8CD4C58A3}" type="slidenum">
              <a:rPr lang="en-US" smtClean="0"/>
              <a:t>11</a:t>
            </a:fld>
            <a:endParaRPr lang="en-US"/>
          </a:p>
        </p:txBody>
      </p:sp>
    </p:spTree>
    <p:extLst>
      <p:ext uri="{BB962C8B-B14F-4D97-AF65-F5344CB8AC3E}">
        <p14:creationId xmlns:p14="http://schemas.microsoft.com/office/powerpoint/2010/main" val="30067610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3EAE0-83A0-A992-8C0D-FB063C92BC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0D2E4F-C5D8-E239-BAD0-29107EF3D0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5FD537-2738-E966-0CB9-5E6A0E56E94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Five minutes to think about your next steps</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Book and course – for the </a:t>
            </a:r>
            <a:r>
              <a:rPr lang="en-GB" sz="1200" kern="1200" dirty="0" err="1">
                <a:solidFill>
                  <a:schemeClr val="tx1"/>
                </a:solidFill>
                <a:effectLst/>
                <a:latin typeface="+mn-lt"/>
                <a:ea typeface="+mn-ea"/>
                <a:cs typeface="+mn-cs"/>
              </a:rPr>
              <a:t>gp</a:t>
            </a:r>
            <a:r>
              <a:rPr lang="en-GB" sz="1200" kern="1200" dirty="0">
                <a:solidFill>
                  <a:schemeClr val="tx1"/>
                </a:solidFill>
                <a:effectLst/>
                <a:latin typeface="+mn-lt"/>
                <a:ea typeface="+mn-ea"/>
                <a:cs typeface="+mn-cs"/>
              </a:rPr>
              <a:t> gen in your church, inspire, equip them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PFF not just for </a:t>
            </a:r>
            <a:r>
              <a:rPr lang="en-GB" sz="1200" kern="1200" dirty="0" err="1">
                <a:solidFill>
                  <a:schemeClr val="tx1"/>
                </a:solidFill>
                <a:effectLst/>
                <a:latin typeface="+mn-lt"/>
                <a:ea typeface="+mn-ea"/>
                <a:cs typeface="+mn-cs"/>
              </a:rPr>
              <a:t>ps</a:t>
            </a:r>
            <a:r>
              <a:rPr lang="en-GB" sz="1200" kern="1200" dirty="0">
                <a:solidFill>
                  <a:schemeClr val="tx1"/>
                </a:solidFill>
                <a:effectLst/>
                <a:latin typeface="+mn-lt"/>
                <a:ea typeface="+mn-ea"/>
                <a:cs typeface="+mn-cs"/>
              </a:rPr>
              <a:t> and cs – we’re here to support the churches who support </a:t>
            </a:r>
            <a:r>
              <a:rPr lang="en-GB" sz="1200" kern="1200" dirty="0" err="1">
                <a:solidFill>
                  <a:schemeClr val="tx1"/>
                </a:solidFill>
                <a:effectLst/>
                <a:latin typeface="+mn-lt"/>
                <a:ea typeface="+mn-ea"/>
                <a:cs typeface="+mn-cs"/>
              </a:rPr>
              <a:t>ps</a:t>
            </a:r>
            <a:r>
              <a:rPr lang="en-GB" sz="1200" kern="1200" dirty="0">
                <a:solidFill>
                  <a:schemeClr val="tx1"/>
                </a:solidFill>
                <a:effectLst/>
                <a:latin typeface="+mn-lt"/>
                <a:ea typeface="+mn-ea"/>
                <a:cs typeface="+mn-cs"/>
              </a:rPr>
              <a:t> and cs. Want to give you training, equipping, resources to help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Come and talk to 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Forge and Foundry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DRL – online self-paced video course asking – how can we equip and embrace parents and carers as they disciple their kids – even those on the fringes of church – what small tweaks can we make to existing groups, activities that change everything and help you see real fruit as parents and carers start to embrace their role, growing in confidence and skills to help their kids meet and know God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Courses on our new platform – free for two years for </a:t>
            </a:r>
            <a:r>
              <a:rPr lang="en-GB" sz="1200" kern="1200" dirty="0" err="1">
                <a:solidFill>
                  <a:schemeClr val="tx1"/>
                </a:solidFill>
                <a:effectLst/>
                <a:latin typeface="+mn-lt"/>
                <a:ea typeface="+mn-ea"/>
                <a:cs typeface="+mn-cs"/>
              </a:rPr>
              <a:t>CoE</a:t>
            </a:r>
            <a:r>
              <a:rPr lang="en-GB" sz="1200" kern="1200">
                <a:solidFill>
                  <a:schemeClr val="tx1"/>
                </a:solidFill>
                <a:effectLst/>
                <a:latin typeface="+mn-lt"/>
                <a:ea typeface="+mn-ea"/>
                <a:cs typeface="+mn-cs"/>
              </a:rPr>
              <a:t> churches</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590536EF-B7D1-C921-7D48-44623CCC5CBA}"/>
              </a:ext>
            </a:extLst>
          </p:cNvPr>
          <p:cNvSpPr>
            <a:spLocks noGrp="1"/>
          </p:cNvSpPr>
          <p:nvPr>
            <p:ph type="sldNum" sz="quarter" idx="5"/>
          </p:nvPr>
        </p:nvSpPr>
        <p:spPr/>
        <p:txBody>
          <a:bodyPr/>
          <a:lstStyle/>
          <a:p>
            <a:fld id="{67435A81-69E6-0F43-975C-E8A8CD4C58A3}" type="slidenum">
              <a:rPr lang="en-US" smtClean="0"/>
              <a:t>12</a:t>
            </a:fld>
            <a:endParaRPr lang="en-US"/>
          </a:p>
        </p:txBody>
      </p:sp>
    </p:spTree>
    <p:extLst>
      <p:ext uri="{BB962C8B-B14F-4D97-AF65-F5344CB8AC3E}">
        <p14:creationId xmlns:p14="http://schemas.microsoft.com/office/powerpoint/2010/main" val="39944482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7435A81-69E6-0F43-975C-E8A8CD4C58A3}" type="slidenum">
              <a:rPr lang="en-US" smtClean="0"/>
              <a:t>13</a:t>
            </a:fld>
            <a:endParaRPr lang="en-US"/>
          </a:p>
        </p:txBody>
      </p:sp>
    </p:spTree>
    <p:extLst>
      <p:ext uri="{BB962C8B-B14F-4D97-AF65-F5344CB8AC3E}">
        <p14:creationId xmlns:p14="http://schemas.microsoft.com/office/powerpoint/2010/main" val="1493777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383B7-6251-AF4E-62F9-C68608F6FA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266549-1C33-0C32-E9F7-3BC5A0BDA5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5E3652-7F15-A7E7-8C22-610AF3B6AC1B}"/>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What if I were to tell you that you had a huge untapped resource already in your church that has the potential to transform the impact of your kids / youth or family ministry? </a:t>
            </a:r>
          </a:p>
          <a:p>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Click – cute grandparents</a:t>
            </a:r>
          </a:p>
          <a:p>
            <a:endParaRPr lang="en-GB" sz="1200" i="1"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No, not these … </a:t>
            </a:r>
            <a:r>
              <a:rPr lang="en-GB" sz="1200" i="1" kern="1200" dirty="0">
                <a:solidFill>
                  <a:schemeClr val="tx1"/>
                </a:solidFill>
                <a:effectLst/>
                <a:latin typeface="+mn-lt"/>
                <a:ea typeface="+mn-ea"/>
                <a:cs typeface="+mn-cs"/>
              </a:rPr>
              <a:t>click – </a:t>
            </a:r>
            <a:r>
              <a:rPr lang="en-GB" sz="1200" i="0" kern="1200" dirty="0">
                <a:solidFill>
                  <a:schemeClr val="tx1"/>
                </a:solidFill>
                <a:effectLst/>
                <a:latin typeface="+mn-lt"/>
                <a:ea typeface="+mn-ea"/>
                <a:cs typeface="+mn-cs"/>
              </a:rPr>
              <a:t>THESE!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It’s something I guarantee you’ve all got! The grandparent generation. </a:t>
            </a:r>
          </a:p>
          <a:p>
            <a:pPr>
              <a:defRPr/>
            </a:pPr>
            <a:endParaRPr lang="en-GB" dirty="0">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BF427C80-F76C-5EC0-C5AE-2A5D2704C6DC}"/>
              </a:ext>
            </a:extLst>
          </p:cNvPr>
          <p:cNvSpPr>
            <a:spLocks noGrp="1"/>
          </p:cNvSpPr>
          <p:nvPr>
            <p:ph type="sldNum" sz="quarter" idx="5"/>
          </p:nvPr>
        </p:nvSpPr>
        <p:spPr/>
        <p:txBody>
          <a:bodyPr/>
          <a:lstStyle/>
          <a:p>
            <a:fld id="{67435A81-69E6-0F43-975C-E8A8CD4C58A3}" type="slidenum">
              <a:rPr lang="en-US" smtClean="0"/>
              <a:t>2</a:t>
            </a:fld>
            <a:endParaRPr lang="en-US"/>
          </a:p>
        </p:txBody>
      </p:sp>
    </p:spTree>
    <p:extLst>
      <p:ext uri="{BB962C8B-B14F-4D97-AF65-F5344CB8AC3E}">
        <p14:creationId xmlns:p14="http://schemas.microsoft.com/office/powerpoint/2010/main" val="42717272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8EBB6-5359-0806-49FB-0DC755CF91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4E1C64-29A3-9ED7-111C-2814D8812A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BACE0C-484B-668D-0CE3-931BD9A14F45}"/>
              </a:ext>
            </a:extLst>
          </p:cNvPr>
          <p:cNvSpPr>
            <a:spLocks noGrp="1"/>
          </p:cNvSpPr>
          <p:nvPr>
            <p:ph type="body" idx="1"/>
          </p:nvPr>
        </p:nvSpPr>
        <p:spPr/>
        <p:txBody>
          <a:bodyPr/>
          <a:lstStyle/>
          <a:p>
            <a:pPr rtl="0" fontAlgn="base"/>
            <a:r>
              <a:rPr lang="en-US" sz="1200" b="0" i="0" kern="1200" dirty="0">
                <a:solidFill>
                  <a:schemeClr val="tx1"/>
                </a:solidFill>
                <a:effectLst/>
                <a:latin typeface="+mn-lt"/>
                <a:ea typeface="+mn-ea"/>
                <a:cs typeface="+mn-cs"/>
              </a:rPr>
              <a:t> </a:t>
            </a:r>
            <a:endParaRPr lang="en-US" dirty="0">
              <a:ea typeface="+mn-ea"/>
              <a:cs typeface="+mn-cs"/>
            </a:endParaRPr>
          </a:p>
          <a:p>
            <a:r>
              <a:rPr lang="en-GB" sz="1200" kern="1200" dirty="0">
                <a:solidFill>
                  <a:schemeClr val="tx1"/>
                </a:solidFill>
                <a:effectLst/>
                <a:latin typeface="+mn-lt"/>
                <a:ea typeface="+mn-ea"/>
                <a:cs typeface="+mn-cs"/>
              </a:rPr>
              <a:t>Before we start unpacking why the grandparent generation is so exciting for your church and your work with children and young people and families – let’s just think for a </a:t>
            </a:r>
            <a:r>
              <a:rPr lang="en-GB" sz="1200" kern="1200" dirty="0" err="1">
                <a:solidFill>
                  <a:schemeClr val="tx1"/>
                </a:solidFill>
                <a:effectLst/>
                <a:latin typeface="+mn-lt"/>
                <a:ea typeface="+mn-ea"/>
                <a:cs typeface="+mn-cs"/>
              </a:rPr>
              <a:t>mo</a:t>
            </a:r>
            <a:r>
              <a:rPr lang="en-GB" sz="1200" kern="1200" dirty="0">
                <a:solidFill>
                  <a:schemeClr val="tx1"/>
                </a:solidFill>
                <a:effectLst/>
                <a:latin typeface="+mn-lt"/>
                <a:ea typeface="+mn-ea"/>
                <a:cs typeface="+mn-cs"/>
              </a:rPr>
              <a:t> about our churches -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shout out answers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What are your hopes and dreams for your kids / youth / family ministries</a:t>
            </a:r>
          </a:p>
          <a:p>
            <a:r>
              <a:rPr lang="en-GB" sz="1200" kern="1200" dirty="0">
                <a:solidFill>
                  <a:schemeClr val="tx1"/>
                </a:solidFill>
                <a:effectLst/>
                <a:latin typeface="+mn-lt"/>
                <a:ea typeface="+mn-ea"/>
                <a:cs typeface="+mn-cs"/>
              </a:rPr>
              <a:t>What are your frustrations?</a:t>
            </a:r>
          </a:p>
          <a:p>
            <a:r>
              <a:rPr lang="en-GB" sz="1200" kern="1200" dirty="0">
                <a:solidFill>
                  <a:schemeClr val="tx1"/>
                </a:solidFill>
                <a:effectLst/>
                <a:latin typeface="+mn-lt"/>
                <a:ea typeface="+mn-ea"/>
                <a:cs typeface="+mn-cs"/>
              </a:rPr>
              <a:t>What are your needs?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kern="1200" dirty="0">
                <a:solidFill>
                  <a:srgbClr val="444444"/>
                </a:solidFill>
                <a:effectLst/>
                <a:ea typeface="+mn-ea"/>
                <a:cs typeface="+mn-cs"/>
              </a:rPr>
              <a:t>Now, I’m not saying the </a:t>
            </a:r>
            <a:r>
              <a:rPr lang="en-US" b="0" i="0" kern="1200" dirty="0" err="1">
                <a:solidFill>
                  <a:srgbClr val="444444"/>
                </a:solidFill>
                <a:effectLst/>
                <a:ea typeface="+mn-ea"/>
                <a:cs typeface="+mn-cs"/>
              </a:rPr>
              <a:t>gp</a:t>
            </a:r>
            <a:r>
              <a:rPr lang="en-US" b="0" i="0" kern="1200" dirty="0">
                <a:solidFill>
                  <a:srgbClr val="444444"/>
                </a:solidFill>
                <a:effectLst/>
                <a:ea typeface="+mn-ea"/>
                <a:cs typeface="+mn-cs"/>
              </a:rPr>
              <a:t> generation can meet all those needs, </a:t>
            </a:r>
            <a:r>
              <a:rPr lang="en-GB" b="0" i="0" kern="1200" dirty="0">
                <a:solidFill>
                  <a:srgbClr val="444444"/>
                </a:solidFill>
                <a:effectLst/>
                <a:ea typeface="+mn-ea"/>
                <a:cs typeface="+mn-cs"/>
              </a:rPr>
              <a:t>but I think they might just have something a bit special to offer.</a:t>
            </a:r>
            <a:endParaRPr lang="en-US" b="0" i="0" kern="1200" dirty="0">
              <a:solidFill>
                <a:srgbClr val="444444"/>
              </a:solidFill>
              <a:effectLst/>
              <a:ea typeface="+mn-ea"/>
              <a:cs typeface="+mn-cs"/>
            </a:endParaRPr>
          </a:p>
        </p:txBody>
      </p:sp>
      <p:sp>
        <p:nvSpPr>
          <p:cNvPr id="4" name="Slide Number Placeholder 3">
            <a:extLst>
              <a:ext uri="{FF2B5EF4-FFF2-40B4-BE49-F238E27FC236}">
                <a16:creationId xmlns:a16="http://schemas.microsoft.com/office/drawing/2014/main" id="{C29CE1D8-10B6-0F8C-4FFD-A67ACAC121D7}"/>
              </a:ext>
            </a:extLst>
          </p:cNvPr>
          <p:cNvSpPr>
            <a:spLocks noGrp="1"/>
          </p:cNvSpPr>
          <p:nvPr>
            <p:ph type="sldNum" sz="quarter" idx="5"/>
          </p:nvPr>
        </p:nvSpPr>
        <p:spPr/>
        <p:txBody>
          <a:bodyPr/>
          <a:lstStyle/>
          <a:p>
            <a:fld id="{67435A81-69E6-0F43-975C-E8A8CD4C58A3}" type="slidenum">
              <a:rPr lang="en-US" smtClean="0"/>
              <a:t>3</a:t>
            </a:fld>
            <a:endParaRPr lang="en-US"/>
          </a:p>
        </p:txBody>
      </p:sp>
    </p:spTree>
    <p:extLst>
      <p:ext uri="{BB962C8B-B14F-4D97-AF65-F5344CB8AC3E}">
        <p14:creationId xmlns:p14="http://schemas.microsoft.com/office/powerpoint/2010/main" val="2993050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A840F-7B07-7D38-93C3-282BB26737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D33BA6-8B6A-CBF4-A49A-EE0D41B6DC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45E029-036F-2DE1-2287-DB0DAA151A1C}"/>
              </a:ext>
            </a:extLst>
          </p:cNvPr>
          <p:cNvSpPr>
            <a:spLocks noGrp="1"/>
          </p:cNvSpPr>
          <p:nvPr>
            <p:ph type="body" idx="1"/>
          </p:nvPr>
        </p:nvSpPr>
        <p:spPr/>
        <p:txBody>
          <a:bodyPr/>
          <a:lstStyle/>
          <a:p>
            <a:pPr marL="0" marR="0" lvl="0" indent="0" algn="l" defTabSz="914400">
              <a:lnSpc>
                <a:spcPct val="100000"/>
              </a:lnSpc>
              <a:spcBef>
                <a:spcPts val="0"/>
              </a:spcBef>
              <a:spcAft>
                <a:spcPts val="0"/>
              </a:spcAft>
              <a:buNone/>
              <a:tabLst/>
              <a:defRPr/>
            </a:pPr>
            <a:endParaRPr lang="en-US" dirty="0">
              <a:solidFill>
                <a:srgbClr val="444444"/>
              </a:solidFill>
            </a:endParaRPr>
          </a:p>
          <a:p>
            <a:r>
              <a:rPr lang="en-GB" sz="1200" kern="1200" dirty="0">
                <a:solidFill>
                  <a:schemeClr val="tx1"/>
                </a:solidFill>
                <a:effectLst/>
                <a:latin typeface="+mn-lt"/>
                <a:ea typeface="+mn-ea"/>
                <a:cs typeface="+mn-cs"/>
              </a:rPr>
              <a:t>Feedback – what do you notice?</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What if we were able to leverage the power of the grandparent generation? How might that change things?</a:t>
            </a: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Link to: we’re going to explore WHY we need to change that and HOW we can start to do that.</a:t>
            </a:r>
          </a:p>
          <a:p>
            <a:pPr>
              <a:defRPr/>
            </a:pPr>
            <a:endParaRPr lang="en-US" dirty="0">
              <a:highlight>
                <a:srgbClr val="FFFFFF"/>
              </a:highlight>
            </a:endParaRPr>
          </a:p>
          <a:p>
            <a:pPr>
              <a:defRPr/>
            </a:pPr>
            <a:endParaRPr lang="en-US" dirty="0">
              <a:ea typeface="Calibri"/>
              <a:cs typeface="Calibri"/>
            </a:endParaRPr>
          </a:p>
        </p:txBody>
      </p:sp>
      <p:sp>
        <p:nvSpPr>
          <p:cNvPr id="4" name="Slide Number Placeholder 3">
            <a:extLst>
              <a:ext uri="{FF2B5EF4-FFF2-40B4-BE49-F238E27FC236}">
                <a16:creationId xmlns:a16="http://schemas.microsoft.com/office/drawing/2014/main" id="{750A7246-F0BC-4804-C307-4447D79134E5}"/>
              </a:ext>
            </a:extLst>
          </p:cNvPr>
          <p:cNvSpPr>
            <a:spLocks noGrp="1"/>
          </p:cNvSpPr>
          <p:nvPr>
            <p:ph type="sldNum" sz="quarter" idx="5"/>
          </p:nvPr>
        </p:nvSpPr>
        <p:spPr/>
        <p:txBody>
          <a:bodyPr/>
          <a:lstStyle/>
          <a:p>
            <a:fld id="{67435A81-69E6-0F43-975C-E8A8CD4C58A3}" type="slidenum">
              <a:rPr lang="en-US" smtClean="0"/>
              <a:t>4</a:t>
            </a:fld>
            <a:endParaRPr lang="en-US"/>
          </a:p>
        </p:txBody>
      </p:sp>
    </p:spTree>
    <p:extLst>
      <p:ext uri="{BB962C8B-B14F-4D97-AF65-F5344CB8AC3E}">
        <p14:creationId xmlns:p14="http://schemas.microsoft.com/office/powerpoint/2010/main" val="3800512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3:notes"/>
          <p:cNvSpPr txBox="1">
            <a:spLocks noGrp="1"/>
          </p:cNvSpPr>
          <p:nvPr>
            <p:ph type="body" idx="1"/>
          </p:nvPr>
        </p:nvSpPr>
        <p:spPr>
          <a:xfrm>
            <a:off x="865188" y="3494772"/>
            <a:ext cx="5486400" cy="3916115"/>
          </a:xfrm>
          <a:prstGeom prst="rect">
            <a:avLst/>
          </a:prstGeom>
          <a:noFill/>
          <a:ln>
            <a:noFill/>
          </a:ln>
        </p:spPr>
        <p:txBody>
          <a:bodyPr spcFirstLastPara="1" wrap="square" lIns="91425" tIns="45700" rIns="91425" bIns="45700" anchor="t" anchorCtr="0">
            <a:noAutofit/>
          </a:bodyPr>
          <a:lstStyle/>
          <a:p>
            <a:pPr>
              <a:spcBef>
                <a:spcPts val="800"/>
              </a:spcBef>
              <a:buSzPts val="1400"/>
            </a:pPr>
            <a:r>
              <a:rPr lang="en-GB" sz="800" baseline="0" dirty="0">
                <a:ea typeface="Calibri" panose="020F0502020204030204"/>
                <a:cs typeface="Calibri" panose="020F0502020204030204"/>
              </a:rPr>
              <a:t>Share ideas – </a:t>
            </a:r>
          </a:p>
          <a:p>
            <a:r>
              <a:rPr lang="en-GB" sz="800" kern="1200" baseline="0" dirty="0">
                <a:solidFill>
                  <a:schemeClr val="tx1"/>
                </a:solidFill>
                <a:effectLst/>
                <a:latin typeface="+mn-lt"/>
                <a:ea typeface="+mn-ea"/>
                <a:cs typeface="+mn-cs"/>
              </a:rPr>
              <a:t>Take answers:</a:t>
            </a:r>
          </a:p>
          <a:p>
            <a:pPr lvl="0"/>
            <a:r>
              <a:rPr lang="en-GB" sz="800" b="1" kern="1200" baseline="0" dirty="0">
                <a:solidFill>
                  <a:schemeClr val="tx1"/>
                </a:solidFill>
                <a:effectLst/>
                <a:latin typeface="+mn-lt"/>
                <a:ea typeface="+mn-ea"/>
                <a:cs typeface="+mn-cs"/>
              </a:rPr>
              <a:t>Bodies – we always need volunteers</a:t>
            </a:r>
            <a:r>
              <a:rPr lang="en-GB" sz="800" kern="1200" baseline="0" dirty="0">
                <a:solidFill>
                  <a:schemeClr val="tx1"/>
                </a:solidFill>
                <a:effectLst/>
                <a:latin typeface="+mn-lt"/>
                <a:ea typeface="+mn-ea"/>
                <a:cs typeface="+mn-cs"/>
              </a:rPr>
              <a:t>! Might have time during the day / less pressured diaries. But this generation offers far more than bodies. </a:t>
            </a:r>
          </a:p>
          <a:p>
            <a:pPr lvl="0"/>
            <a:r>
              <a:rPr lang="en-GB" sz="800" kern="1200" baseline="0" dirty="0">
                <a:solidFill>
                  <a:schemeClr val="tx1"/>
                </a:solidFill>
                <a:effectLst/>
                <a:latin typeface="+mn-lt"/>
                <a:ea typeface="+mn-ea"/>
                <a:cs typeface="+mn-cs"/>
              </a:rPr>
              <a:t>They are </a:t>
            </a:r>
            <a:r>
              <a:rPr lang="en-GB" sz="800" b="1" kern="1200" baseline="0" dirty="0">
                <a:solidFill>
                  <a:schemeClr val="tx1"/>
                </a:solidFill>
                <a:effectLst/>
                <a:latin typeface="+mn-lt"/>
                <a:ea typeface="+mn-ea"/>
                <a:cs typeface="+mn-cs"/>
              </a:rPr>
              <a:t>important for healthy discipleship</a:t>
            </a:r>
            <a:r>
              <a:rPr lang="en-GB" sz="800" kern="1200" baseline="0" dirty="0">
                <a:solidFill>
                  <a:schemeClr val="tx1"/>
                </a:solidFill>
                <a:effectLst/>
                <a:latin typeface="+mn-lt"/>
                <a:ea typeface="+mn-ea"/>
                <a:cs typeface="+mn-cs"/>
              </a:rPr>
              <a:t>:</a:t>
            </a:r>
          </a:p>
          <a:p>
            <a:pPr lvl="0"/>
            <a:endParaRPr lang="en-GB" sz="800" kern="1200" baseline="0" dirty="0">
              <a:solidFill>
                <a:schemeClr val="tx1"/>
              </a:solidFill>
              <a:effectLst/>
              <a:latin typeface="+mn-lt"/>
              <a:ea typeface="+mn-ea"/>
              <a:cs typeface="+mn-cs"/>
            </a:endParaRPr>
          </a:p>
          <a:p>
            <a:pPr marL="685800" lvl="1" indent="-228600">
              <a:buFont typeface="+mj-lt"/>
              <a:buAutoNum type="arabicPeriod"/>
            </a:pPr>
            <a:r>
              <a:rPr lang="en-GB" sz="800" b="1" kern="1200" baseline="0" dirty="0">
                <a:solidFill>
                  <a:schemeClr val="tx1"/>
                </a:solidFill>
                <a:effectLst/>
                <a:latin typeface="+mn-lt"/>
                <a:ea typeface="+mn-ea"/>
                <a:cs typeface="+mn-cs"/>
              </a:rPr>
              <a:t>Discipleship is not primarily about good teaching but multiple people walking alongside you, showing you that God is relevant and powerful and helping you discover that for yourself. </a:t>
            </a:r>
            <a:r>
              <a:rPr lang="en-GB" sz="800" kern="1200" baseline="0" dirty="0">
                <a:solidFill>
                  <a:schemeClr val="tx1"/>
                </a:solidFill>
                <a:effectLst/>
                <a:latin typeface="+mn-lt"/>
                <a:ea typeface="+mn-ea"/>
                <a:cs typeface="+mn-cs"/>
              </a:rPr>
              <a:t>Conversations, role models, seeing how others interact with God, hearing stories</a:t>
            </a:r>
            <a:r>
              <a:rPr lang="en-GB" sz="800" b="1" kern="1200" baseline="0" dirty="0">
                <a:solidFill>
                  <a:schemeClr val="tx1"/>
                </a:solidFill>
                <a:effectLst/>
                <a:latin typeface="+mn-lt"/>
                <a:ea typeface="+mn-ea"/>
                <a:cs typeface="+mn-cs"/>
              </a:rPr>
              <a:t>. Not transfer of information but doing life together, learning from each other, observing, talking, sharing. ‘</a:t>
            </a:r>
            <a:r>
              <a:rPr lang="en-GB" sz="800" b="1" kern="1200" baseline="0" dirty="0" err="1">
                <a:solidFill>
                  <a:schemeClr val="tx1"/>
                </a:solidFill>
                <a:effectLst/>
                <a:latin typeface="+mn-lt"/>
                <a:ea typeface="+mn-ea"/>
                <a:cs typeface="+mn-cs"/>
              </a:rPr>
              <a:t>Alongsiders</a:t>
            </a:r>
            <a:r>
              <a:rPr lang="en-GB" sz="800" b="1" kern="1200" baseline="0" dirty="0">
                <a:solidFill>
                  <a:schemeClr val="tx1"/>
                </a:solidFill>
                <a:effectLst/>
                <a:latin typeface="+mn-lt"/>
                <a:ea typeface="+mn-ea"/>
                <a:cs typeface="+mn-cs"/>
              </a:rPr>
              <a:t>’.</a:t>
            </a:r>
          </a:p>
          <a:p>
            <a:pPr marL="685800" lvl="1" indent="-228600">
              <a:buFont typeface="+mj-lt"/>
              <a:buAutoNum type="arabicPeriod"/>
            </a:pPr>
            <a:endParaRPr lang="en-GB" sz="800" b="1" kern="1200" baseline="0" dirty="0">
              <a:solidFill>
                <a:schemeClr val="tx1"/>
              </a:solidFill>
              <a:effectLst/>
              <a:latin typeface="+mn-lt"/>
              <a:ea typeface="+mn-ea"/>
              <a:cs typeface="+mn-cs"/>
            </a:endParaRPr>
          </a:p>
          <a:p>
            <a:pPr marL="685800" lvl="1" indent="-228600">
              <a:buFont typeface="+mj-lt"/>
              <a:buAutoNum type="arabicPeriod"/>
            </a:pPr>
            <a:r>
              <a:rPr lang="en-GB" sz="800" b="1" kern="1200" baseline="0" dirty="0">
                <a:solidFill>
                  <a:schemeClr val="tx1"/>
                </a:solidFill>
                <a:effectLst/>
                <a:latin typeface="+mn-lt"/>
                <a:ea typeface="+mn-ea"/>
                <a:cs typeface="+mn-cs"/>
              </a:rPr>
              <a:t>God’s design for church was never silos </a:t>
            </a:r>
            <a:r>
              <a:rPr lang="en-GB" sz="800" kern="1200" baseline="0" dirty="0">
                <a:solidFill>
                  <a:schemeClr val="tx1"/>
                </a:solidFill>
                <a:effectLst/>
                <a:latin typeface="+mn-lt"/>
                <a:ea typeface="+mn-ea"/>
                <a:cs typeface="+mn-cs"/>
              </a:rPr>
              <a:t>(OT examples. All generations together, hearing, seeing, learning. Eg of </a:t>
            </a:r>
            <a:r>
              <a:rPr lang="en-GB" sz="800" kern="1200" baseline="0" dirty="0" err="1">
                <a:solidFill>
                  <a:schemeClr val="tx1"/>
                </a:solidFill>
                <a:effectLst/>
                <a:latin typeface="+mn-lt"/>
                <a:ea typeface="+mn-ea"/>
                <a:cs typeface="+mn-cs"/>
              </a:rPr>
              <a:t>Deut</a:t>
            </a:r>
            <a:r>
              <a:rPr lang="en-GB" sz="800" kern="1200" baseline="0" dirty="0">
                <a:solidFill>
                  <a:schemeClr val="tx1"/>
                </a:solidFill>
                <a:effectLst/>
                <a:latin typeface="+mn-lt"/>
                <a:ea typeface="+mn-ea"/>
                <a:cs typeface="+mn-cs"/>
              </a:rPr>
              <a:t> 31:12-13 and Neh 8:2. Age specific discipleship happened but in the family naturally. We learn from those around us. Mrs Summers. Who has influenced your faith journey – multiple people (KW, Rosemary, JT, team). </a:t>
            </a:r>
          </a:p>
          <a:p>
            <a:pPr marL="685800" lvl="1" indent="-228600">
              <a:buFont typeface="+mj-lt"/>
              <a:buAutoNum type="arabicPeriod"/>
            </a:pPr>
            <a:endParaRPr lang="en-GB" sz="800" kern="1200" baseline="0" dirty="0">
              <a:solidFill>
                <a:schemeClr val="tx1"/>
              </a:solidFill>
              <a:effectLst/>
              <a:latin typeface="+mn-lt"/>
              <a:ea typeface="+mn-ea"/>
              <a:cs typeface="+mn-cs"/>
            </a:endParaRPr>
          </a:p>
          <a:p>
            <a:pPr marL="685800" lvl="1" indent="-228600">
              <a:buFont typeface="+mj-lt"/>
              <a:buAutoNum type="arabicPeriod"/>
            </a:pPr>
            <a:r>
              <a:rPr lang="en-GB" sz="800" b="1" kern="1200" baseline="0" dirty="0">
                <a:solidFill>
                  <a:schemeClr val="tx1"/>
                </a:solidFill>
                <a:effectLst/>
                <a:latin typeface="+mn-lt"/>
                <a:ea typeface="+mn-ea"/>
                <a:cs typeface="+mn-cs"/>
              </a:rPr>
              <a:t>Sticky Faith – 5 interested Christian adults </a:t>
            </a:r>
            <a:r>
              <a:rPr lang="en-GB" sz="800" kern="1200" baseline="0" dirty="0">
                <a:solidFill>
                  <a:schemeClr val="tx1"/>
                </a:solidFill>
                <a:effectLst/>
                <a:latin typeface="+mn-lt"/>
                <a:ea typeface="+mn-ea"/>
                <a:cs typeface="+mn-cs"/>
              </a:rPr>
              <a:t>in your kids life makes a difference to their life long discipleship. Why? We learn more about God the more people we know who follow him. Psalm 78  QUOTE. Encouragement. Role models, different ways of communicating, different experiences. </a:t>
            </a:r>
          </a:p>
          <a:p>
            <a:pPr marL="685800" lvl="1" indent="-228600">
              <a:buFont typeface="+mj-lt"/>
              <a:buAutoNum type="arabicPeriod"/>
            </a:pPr>
            <a:endParaRPr lang="en-GB" sz="800" kern="1200" baseline="0" dirty="0">
              <a:solidFill>
                <a:schemeClr val="tx1"/>
              </a:solidFill>
              <a:effectLst/>
              <a:latin typeface="+mn-lt"/>
              <a:ea typeface="+mn-ea"/>
              <a:cs typeface="+mn-cs"/>
            </a:endParaRPr>
          </a:p>
          <a:p>
            <a:pPr marL="685800" lvl="1" indent="-228600">
              <a:buFont typeface="+mj-lt"/>
              <a:buAutoNum type="arabicPeriod"/>
            </a:pPr>
            <a:r>
              <a:rPr lang="en-GB" sz="800" b="1" kern="1200" baseline="0" dirty="0">
                <a:solidFill>
                  <a:schemeClr val="tx1"/>
                </a:solidFill>
                <a:effectLst/>
                <a:latin typeface="+mn-lt"/>
                <a:ea typeface="+mn-ea"/>
                <a:cs typeface="+mn-cs"/>
              </a:rPr>
              <a:t>When we have the next generations ahead of us, we learn how to do our next bit of life </a:t>
            </a:r>
            <a:r>
              <a:rPr lang="en-GB" sz="800" kern="1200" baseline="0" dirty="0">
                <a:solidFill>
                  <a:schemeClr val="tx1"/>
                </a:solidFill>
                <a:effectLst/>
                <a:latin typeface="+mn-lt"/>
                <a:ea typeface="+mn-ea"/>
                <a:cs typeface="+mn-cs"/>
              </a:rPr>
              <a:t>– perspective, marriage, life events, death (mum). Life group story. </a:t>
            </a:r>
          </a:p>
          <a:p>
            <a:pPr lvl="1"/>
            <a:endParaRPr lang="en-GB" sz="800" kern="1200" baseline="0" dirty="0">
              <a:solidFill>
                <a:schemeClr val="tx1"/>
              </a:solidFill>
              <a:effectLst/>
              <a:latin typeface="+mn-lt"/>
              <a:ea typeface="+mn-ea"/>
              <a:cs typeface="+mn-cs"/>
            </a:endParaRPr>
          </a:p>
          <a:p>
            <a:pPr lvl="0"/>
            <a:r>
              <a:rPr lang="en-GB" sz="800" kern="1200" baseline="0" dirty="0">
                <a:solidFill>
                  <a:schemeClr val="tx1"/>
                </a:solidFill>
                <a:effectLst/>
                <a:latin typeface="+mn-lt"/>
                <a:ea typeface="+mn-ea"/>
                <a:cs typeface="+mn-cs"/>
              </a:rPr>
              <a:t>When we help the grandparent generation engage with our children, young people and families we </a:t>
            </a:r>
            <a:r>
              <a:rPr lang="en-GB" sz="800" b="1" kern="1200" baseline="0" dirty="0">
                <a:solidFill>
                  <a:schemeClr val="tx1"/>
                </a:solidFill>
                <a:effectLst/>
                <a:latin typeface="+mn-lt"/>
                <a:ea typeface="+mn-ea"/>
                <a:cs typeface="+mn-cs"/>
              </a:rPr>
              <a:t>enrich their understanding of God. We give them more people to be interested in them, love them, know them, care about them. We give them more access to stories of God and ways of understanding faith. Eg mad about science. Contemplative. Challenging. Restless. We’re all different and need to see people like us following God.</a:t>
            </a:r>
          </a:p>
          <a:p>
            <a:pPr lvl="0"/>
            <a:endParaRPr lang="en-GB" sz="800" b="1" kern="1200" baseline="0" dirty="0">
              <a:solidFill>
                <a:schemeClr val="tx1"/>
              </a:solidFill>
              <a:effectLst/>
              <a:latin typeface="+mn-lt"/>
              <a:ea typeface="+mn-ea"/>
              <a:cs typeface="+mn-cs"/>
            </a:endParaRPr>
          </a:p>
          <a:p>
            <a:r>
              <a:rPr lang="en-GB" sz="800" b="1" kern="1200" baseline="0" dirty="0">
                <a:solidFill>
                  <a:schemeClr val="tx1"/>
                </a:solidFill>
                <a:effectLst/>
                <a:latin typeface="+mn-lt"/>
                <a:ea typeface="+mn-ea"/>
                <a:cs typeface="+mn-cs"/>
              </a:rPr>
              <a:t>Is that what you’re seeing in your church? Why not?</a:t>
            </a:r>
          </a:p>
          <a:p>
            <a:pPr>
              <a:spcBef>
                <a:spcPts val="800"/>
              </a:spcBef>
              <a:buSzPts val="1400"/>
            </a:pPr>
            <a:endParaRPr lang="en-GB" dirty="0">
              <a:ea typeface="Calibri" panose="020F0502020204030204"/>
              <a:cs typeface="Calibri" panose="020F0502020204030204"/>
            </a:endParaRPr>
          </a:p>
        </p:txBody>
      </p:sp>
      <p:sp>
        <p:nvSpPr>
          <p:cNvPr id="53" name="Google Shape;53;p3:notes"/>
          <p:cNvSpPr>
            <a:spLocks noGrp="1" noRot="1" noChangeAspect="1"/>
          </p:cNvSpPr>
          <p:nvPr>
            <p:ph type="sldImg" idx="2"/>
          </p:nvPr>
        </p:nvSpPr>
        <p:spPr>
          <a:xfrm>
            <a:off x="3103563" y="1243013"/>
            <a:ext cx="2563812" cy="1922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AEECA-E77C-207C-8C52-ABE87D9F15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F66201-0FA5-5C5E-D269-80516B21488A}"/>
              </a:ext>
            </a:extLst>
          </p:cNvPr>
          <p:cNvSpPr>
            <a:spLocks noGrp="1" noRot="1" noChangeAspect="1"/>
          </p:cNvSpPr>
          <p:nvPr>
            <p:ph type="sldImg"/>
          </p:nvPr>
        </p:nvSpPr>
        <p:spPr>
          <a:xfrm>
            <a:off x="685800" y="660400"/>
            <a:ext cx="2335213" cy="1751013"/>
          </a:xfrm>
        </p:spPr>
      </p:sp>
      <p:sp>
        <p:nvSpPr>
          <p:cNvPr id="3" name="Notes Placeholder 2">
            <a:extLst>
              <a:ext uri="{FF2B5EF4-FFF2-40B4-BE49-F238E27FC236}">
                <a16:creationId xmlns:a16="http://schemas.microsoft.com/office/drawing/2014/main" id="{DA3ABD71-2A70-8D63-5537-62A4B0E3ABD9}"/>
              </a:ext>
            </a:extLst>
          </p:cNvPr>
          <p:cNvSpPr>
            <a:spLocks noGrp="1"/>
          </p:cNvSpPr>
          <p:nvPr>
            <p:ph type="body" idx="1"/>
          </p:nvPr>
        </p:nvSpPr>
        <p:spPr>
          <a:xfrm>
            <a:off x="685800" y="2591802"/>
            <a:ext cx="5486400" cy="6693486"/>
          </a:xfrm>
        </p:spPr>
        <p:txBody>
          <a:bodyPr/>
          <a:lstStyle/>
          <a:p>
            <a:r>
              <a:rPr lang="en-GB" sz="1200" kern="1200" dirty="0">
                <a:solidFill>
                  <a:schemeClr val="tx1"/>
                </a:solidFill>
                <a:effectLst/>
                <a:latin typeface="+mn-lt"/>
                <a:ea typeface="+mn-ea"/>
                <a:cs typeface="+mn-cs"/>
              </a:rPr>
              <a:t>What do you think some of the barriers might be for </a:t>
            </a:r>
            <a:r>
              <a:rPr lang="en-GB" sz="1200" kern="1200" dirty="0" err="1">
                <a:solidFill>
                  <a:schemeClr val="tx1"/>
                </a:solidFill>
                <a:effectLst/>
                <a:latin typeface="+mn-lt"/>
                <a:ea typeface="+mn-ea"/>
                <a:cs typeface="+mn-cs"/>
              </a:rPr>
              <a:t>gp</a:t>
            </a:r>
            <a:r>
              <a:rPr lang="en-GB" sz="1200" kern="1200" dirty="0">
                <a:solidFill>
                  <a:schemeClr val="tx1"/>
                </a:solidFill>
                <a:effectLst/>
                <a:latin typeface="+mn-lt"/>
                <a:ea typeface="+mn-ea"/>
                <a:cs typeface="+mn-cs"/>
              </a:rPr>
              <a:t> generation getting involved? Call out. Debunking in bold</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How can we help them get over the barriers? Take ideas</a:t>
            </a:r>
          </a:p>
          <a:p>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 - Not invited – </a:t>
            </a:r>
            <a:r>
              <a:rPr lang="en-GB" sz="1200" b="1" i="0" kern="1200" baseline="0" dirty="0">
                <a:solidFill>
                  <a:schemeClr val="tx1"/>
                </a:solidFill>
                <a:effectLst/>
                <a:latin typeface="+mn-lt"/>
                <a:ea typeface="+mn-ea"/>
                <a:cs typeface="+mn-cs"/>
              </a:rPr>
              <a:t>invite them</a:t>
            </a:r>
          </a:p>
          <a:p>
            <a:pPr lvl="0"/>
            <a:r>
              <a:rPr lang="en-GB" sz="1200" kern="1200" dirty="0">
                <a:solidFill>
                  <a:schemeClr val="tx1"/>
                </a:solidFill>
                <a:effectLst/>
                <a:latin typeface="+mn-lt"/>
                <a:ea typeface="+mn-ea"/>
                <a:cs typeface="+mn-cs"/>
              </a:rPr>
              <a:t> - Discount themselves:</a:t>
            </a:r>
          </a:p>
          <a:p>
            <a:pPr lvl="1"/>
            <a:r>
              <a:rPr lang="en-GB" sz="1200" kern="1200" dirty="0">
                <a:solidFill>
                  <a:schemeClr val="tx1"/>
                </a:solidFill>
                <a:effectLst/>
                <a:latin typeface="+mn-lt"/>
                <a:ea typeface="+mn-ea"/>
                <a:cs typeface="+mn-cs"/>
              </a:rPr>
              <a:t>- I’m no longer relevant – I don’t understand that world – don’t need people who understand that world. </a:t>
            </a:r>
            <a:r>
              <a:rPr lang="en-GB" sz="1200" b="1" kern="1200" dirty="0">
                <a:solidFill>
                  <a:schemeClr val="tx1"/>
                </a:solidFill>
                <a:effectLst/>
                <a:latin typeface="+mn-lt"/>
                <a:ea typeface="+mn-ea"/>
                <a:cs typeface="+mn-cs"/>
              </a:rPr>
              <a:t>What kids want is curiosity, relationship, consistency, presence</a:t>
            </a:r>
          </a:p>
          <a:p>
            <a:pPr lvl="1"/>
            <a:endParaRPr lang="en-GB" sz="1200" kern="1200" dirty="0">
              <a:solidFill>
                <a:schemeClr val="tx1"/>
              </a:solidFill>
              <a:effectLst/>
              <a:latin typeface="+mn-lt"/>
              <a:ea typeface="+mn-ea"/>
              <a:cs typeface="+mn-cs"/>
            </a:endParaRPr>
          </a:p>
          <a:p>
            <a:pPr lvl="1"/>
            <a:r>
              <a:rPr lang="en-GB" sz="1200" kern="1200" dirty="0">
                <a:solidFill>
                  <a:schemeClr val="tx1"/>
                </a:solidFill>
                <a:effectLst/>
                <a:latin typeface="+mn-lt"/>
                <a:ea typeface="+mn-ea"/>
                <a:cs typeface="+mn-cs"/>
              </a:rPr>
              <a:t> -It’s a young person’s business – </a:t>
            </a:r>
            <a:r>
              <a:rPr lang="en-GB" sz="1200" b="1" kern="1200" dirty="0">
                <a:solidFill>
                  <a:schemeClr val="tx1"/>
                </a:solidFill>
                <a:effectLst/>
                <a:latin typeface="+mn-lt"/>
                <a:ea typeface="+mn-ea"/>
                <a:cs typeface="+mn-cs"/>
              </a:rPr>
              <a:t>problem of church culture focussing on </a:t>
            </a:r>
            <a:r>
              <a:rPr lang="en-GB" sz="1200" b="1" kern="1200" dirty="0" err="1">
                <a:solidFill>
                  <a:schemeClr val="tx1"/>
                </a:solidFill>
                <a:effectLst/>
                <a:latin typeface="+mn-lt"/>
                <a:ea typeface="+mn-ea"/>
                <a:cs typeface="+mn-cs"/>
              </a:rPr>
              <a:t>cyf</a:t>
            </a:r>
            <a:r>
              <a:rPr lang="en-GB" sz="1200" b="1" kern="1200" dirty="0">
                <a:solidFill>
                  <a:schemeClr val="tx1"/>
                </a:solidFill>
                <a:effectLst/>
                <a:latin typeface="+mn-lt"/>
                <a:ea typeface="+mn-ea"/>
                <a:cs typeface="+mn-cs"/>
              </a:rPr>
              <a:t> ministry? It isn’t! We need every generation. Not to be the same but to be what they are good at. Big picture of why God’s important at every stage. Understanding how God works in all of life.</a:t>
            </a:r>
          </a:p>
          <a:p>
            <a:pPr lvl="1"/>
            <a:endParaRPr lang="en-GB" sz="1200" kern="1200" dirty="0">
              <a:solidFill>
                <a:schemeClr val="tx1"/>
              </a:solidFill>
              <a:effectLst/>
              <a:latin typeface="+mn-lt"/>
              <a:ea typeface="+mn-ea"/>
              <a:cs typeface="+mn-cs"/>
            </a:endParaRPr>
          </a:p>
          <a:p>
            <a:pPr marL="628650" lvl="1" indent="-171450">
              <a:buFontTx/>
              <a:buChar char="-"/>
            </a:pPr>
            <a:r>
              <a:rPr lang="en-GB" sz="1200" kern="1200" dirty="0">
                <a:solidFill>
                  <a:schemeClr val="tx1"/>
                </a:solidFill>
                <a:effectLst/>
                <a:latin typeface="+mn-lt"/>
                <a:ea typeface="+mn-ea"/>
                <a:cs typeface="+mn-cs"/>
              </a:rPr>
              <a:t>I’ve done my bit (David L) – </a:t>
            </a:r>
            <a:r>
              <a:rPr lang="en-GB" sz="1200" b="1" kern="1200" dirty="0">
                <a:solidFill>
                  <a:schemeClr val="tx1"/>
                </a:solidFill>
                <a:effectLst/>
                <a:latin typeface="+mn-lt"/>
                <a:ea typeface="+mn-ea"/>
                <a:cs typeface="+mn-cs"/>
              </a:rPr>
              <a:t>up to the next generation God never said that. Moses. Caleb. Psalmist – fruitful in old age. Ps 78 – tell stories to the generation and the generation to come</a:t>
            </a:r>
          </a:p>
          <a:p>
            <a:pPr marL="628650" lvl="1" indent="-171450">
              <a:buFontTx/>
              <a:buChar char="-"/>
            </a:pPr>
            <a:endParaRPr lang="en-GB" sz="1200" b="1" kern="1200" dirty="0">
              <a:solidFill>
                <a:schemeClr val="tx1"/>
              </a:solidFill>
              <a:effectLst/>
              <a:latin typeface="+mn-lt"/>
              <a:ea typeface="+mn-ea"/>
              <a:cs typeface="+mn-cs"/>
            </a:endParaRPr>
          </a:p>
          <a:p>
            <a:pPr lvl="0"/>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Feel they lack skills / confidence – I can’t teach kids about God / deal with behaviour / run a game / never done it (men in particular?) </a:t>
            </a:r>
            <a:r>
              <a:rPr lang="en-GB" sz="1200" b="1" kern="1200" dirty="0">
                <a:solidFill>
                  <a:schemeClr val="tx1"/>
                </a:solidFill>
                <a:effectLst/>
                <a:latin typeface="+mn-lt"/>
                <a:ea typeface="+mn-ea"/>
                <a:cs typeface="+mn-cs"/>
              </a:rPr>
              <a:t>We’re not going to ask you to do stuff you can’t, but rather do stuff you can do really well. And we can train and equip you for that. And start you small …</a:t>
            </a:r>
          </a:p>
          <a:p>
            <a:pPr lvl="0"/>
            <a:endParaRPr lang="en-GB" sz="1200" kern="1200" dirty="0">
              <a:solidFill>
                <a:schemeClr val="tx1"/>
              </a:solidFill>
              <a:effectLst/>
              <a:latin typeface="+mn-lt"/>
              <a:ea typeface="+mn-ea"/>
              <a:cs typeface="+mn-cs"/>
            </a:endParaRPr>
          </a:p>
          <a:p>
            <a:pPr marL="171450" lvl="0" indent="-171450">
              <a:buFontTx/>
              <a:buChar char="-"/>
            </a:pPr>
            <a:r>
              <a:rPr lang="en-GB" sz="1200" kern="1200" dirty="0">
                <a:solidFill>
                  <a:schemeClr val="tx1"/>
                </a:solidFill>
                <a:effectLst/>
                <a:latin typeface="+mn-lt"/>
                <a:ea typeface="+mn-ea"/>
                <a:cs typeface="+mn-cs"/>
              </a:rPr>
              <a:t>Safeguarding concerns </a:t>
            </a:r>
            <a:r>
              <a:rPr lang="en-GB" sz="1200" b="1" kern="1200" dirty="0">
                <a:solidFill>
                  <a:schemeClr val="tx1"/>
                </a:solidFill>
                <a:effectLst/>
                <a:latin typeface="+mn-lt"/>
                <a:ea typeface="+mn-ea"/>
                <a:cs typeface="+mn-cs"/>
              </a:rPr>
              <a:t>reiterate and coach in normal safeguarding understanding and practice</a:t>
            </a:r>
          </a:p>
          <a:p>
            <a:pPr marL="171450" lvl="0" indent="-171450">
              <a:buFontTx/>
              <a:buChar char="-"/>
            </a:pPr>
            <a:endParaRPr lang="en-GB" sz="1200" b="1"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 - Never thought about it – </a:t>
            </a:r>
            <a:r>
              <a:rPr lang="en-GB" sz="1200" b="1" kern="1200" dirty="0">
                <a:solidFill>
                  <a:schemeClr val="tx1"/>
                </a:solidFill>
                <a:effectLst/>
                <a:latin typeface="+mn-lt"/>
                <a:ea typeface="+mn-ea"/>
                <a:cs typeface="+mn-cs"/>
              </a:rPr>
              <a:t>we need to tell a different story in church!</a:t>
            </a:r>
          </a:p>
          <a:p>
            <a:pPr lvl="0"/>
            <a:endParaRPr lang="en-GB" sz="1200" b="1" kern="1200" dirty="0">
              <a:solidFill>
                <a:schemeClr val="tx1"/>
              </a:solidFill>
              <a:effectLst/>
              <a:latin typeface="+mn-lt"/>
              <a:ea typeface="+mn-ea"/>
              <a:cs typeface="+mn-cs"/>
            </a:endParaRPr>
          </a:p>
          <a:p>
            <a:pPr lvl="0"/>
            <a:endParaRPr lang="en-GB" sz="1200" b="1" kern="1200" dirty="0">
              <a:solidFill>
                <a:schemeClr val="tx1"/>
              </a:solidFill>
              <a:effectLst/>
              <a:latin typeface="+mn-lt"/>
              <a:ea typeface="+mn-ea"/>
              <a:cs typeface="+mn-cs"/>
            </a:endParaRPr>
          </a:p>
          <a:p>
            <a:endParaRPr lang="en-GB" dirty="0">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8A1556ED-4164-BA7C-B87B-152CC1001E8F}"/>
              </a:ext>
            </a:extLst>
          </p:cNvPr>
          <p:cNvSpPr>
            <a:spLocks noGrp="1"/>
          </p:cNvSpPr>
          <p:nvPr>
            <p:ph type="sldNum" sz="quarter" idx="5"/>
          </p:nvPr>
        </p:nvSpPr>
        <p:spPr/>
        <p:txBody>
          <a:bodyPr/>
          <a:lstStyle/>
          <a:p>
            <a:fld id="{67435A81-69E6-0F43-975C-E8A8CD4C58A3}" type="slidenum">
              <a:rPr lang="en-US" smtClean="0"/>
              <a:t>6</a:t>
            </a:fld>
            <a:endParaRPr lang="en-US"/>
          </a:p>
        </p:txBody>
      </p:sp>
    </p:spTree>
    <p:extLst>
      <p:ext uri="{BB962C8B-B14F-4D97-AF65-F5344CB8AC3E}">
        <p14:creationId xmlns:p14="http://schemas.microsoft.com/office/powerpoint/2010/main" val="6940776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4ACEF-CED4-2029-DA15-F53994DDAE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DC19A7-2EA7-417D-918D-305C03579A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3C567E-2798-D4E7-4F63-92A8E5986AE6}"/>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This is the story we want to tell:</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Older generation have stories to tell – not just the bible but their own stories of who God is and what he’s done (heard and known)</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next generation needs to know – so they know who they are putting their trust in.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What can they offer?   SUMMARY OF WHAT WE’VE TALKED ABOUT</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Wisdom and perspective</a:t>
            </a:r>
          </a:p>
          <a:p>
            <a:pPr lvl="0"/>
            <a:r>
              <a:rPr lang="en-GB" sz="1200" kern="1200" dirty="0">
                <a:solidFill>
                  <a:schemeClr val="tx1"/>
                </a:solidFill>
                <a:effectLst/>
                <a:latin typeface="+mn-lt"/>
                <a:ea typeface="+mn-ea"/>
                <a:cs typeface="+mn-cs"/>
              </a:rPr>
              <a:t>Stories of faith</a:t>
            </a:r>
          </a:p>
          <a:p>
            <a:pPr lvl="0"/>
            <a:r>
              <a:rPr lang="en-GB" sz="1200" kern="1200" dirty="0">
                <a:solidFill>
                  <a:schemeClr val="tx1"/>
                </a:solidFill>
                <a:effectLst/>
                <a:latin typeface="+mn-lt"/>
                <a:ea typeface="+mn-ea"/>
                <a:cs typeface="+mn-cs"/>
              </a:rPr>
              <a:t>Experience – just because of their longer lives. Births, deaths, moving, tragedy, questions, doubt, illness, challenges – stuff younger people need to work out with God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37262909-D6BC-D86F-8D56-2215C5E09D9D}"/>
              </a:ext>
            </a:extLst>
          </p:cNvPr>
          <p:cNvSpPr>
            <a:spLocks noGrp="1"/>
          </p:cNvSpPr>
          <p:nvPr>
            <p:ph type="sldNum" sz="quarter" idx="5"/>
          </p:nvPr>
        </p:nvSpPr>
        <p:spPr/>
        <p:txBody>
          <a:bodyPr/>
          <a:lstStyle/>
          <a:p>
            <a:fld id="{67435A81-69E6-0F43-975C-E8A8CD4C58A3}" type="slidenum">
              <a:rPr lang="en-US" smtClean="0"/>
              <a:t>7</a:t>
            </a:fld>
            <a:endParaRPr lang="en-US"/>
          </a:p>
        </p:txBody>
      </p:sp>
    </p:spTree>
    <p:extLst>
      <p:ext uri="{BB962C8B-B14F-4D97-AF65-F5344CB8AC3E}">
        <p14:creationId xmlns:p14="http://schemas.microsoft.com/office/powerpoint/2010/main" val="3080257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38CDE-3939-0CA3-2AFB-AB0A99C04E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B78090-12EC-A0EB-B3E6-E0F19B2A17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89BC10-0673-B281-A5E6-5C56EEA5B47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Ideas for changing the mindset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Need to talk about this in church. Role of older generation. Why they have something unique to offer. God’s plan for </a:t>
            </a:r>
            <a:r>
              <a:rPr lang="en-GB" sz="1200" kern="1200" dirty="0" err="1">
                <a:solidFill>
                  <a:schemeClr val="tx1"/>
                </a:solidFill>
                <a:effectLst/>
                <a:latin typeface="+mn-lt"/>
                <a:ea typeface="+mn-ea"/>
                <a:cs typeface="+mn-cs"/>
              </a:rPr>
              <a:t>cyf</a:t>
            </a:r>
            <a:r>
              <a:rPr lang="en-GB" sz="1200" kern="1200" dirty="0">
                <a:solidFill>
                  <a:schemeClr val="tx1"/>
                </a:solidFill>
                <a:effectLst/>
                <a:latin typeface="+mn-lt"/>
                <a:ea typeface="+mn-ea"/>
                <a:cs typeface="+mn-cs"/>
              </a:rPr>
              <a:t> discipleship – includes others, not just formal teaching – examples, stories, encouragers, relationships – others on the journey</a:t>
            </a:r>
          </a:p>
          <a:p>
            <a:pPr marL="171450" lvl="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Share stories so people see it’s not about becoming something they’re not – </a:t>
            </a:r>
            <a:r>
              <a:rPr lang="en-GB" sz="1200" kern="1200" dirty="0" err="1">
                <a:solidFill>
                  <a:schemeClr val="tx1"/>
                </a:solidFill>
                <a:effectLst/>
                <a:latin typeface="+mn-lt"/>
                <a:ea typeface="+mn-ea"/>
                <a:cs typeface="+mn-cs"/>
              </a:rPr>
              <a:t>eg</a:t>
            </a:r>
            <a:r>
              <a:rPr lang="en-GB" sz="1200" kern="1200" dirty="0">
                <a:solidFill>
                  <a:schemeClr val="tx1"/>
                </a:solidFill>
                <a:effectLst/>
                <a:latin typeface="+mn-lt"/>
                <a:ea typeface="+mn-ea"/>
                <a:cs typeface="+mn-cs"/>
              </a:rPr>
              <a:t> of our recent junior church session – three over 60s sharing why they’re glad they’re a Christian … Benjy – so many miracles it was almost boring. Rosie and Fred – really bad illness, thought he’d die, ready to die, God sent someone with a different treatment – miracle. Rosie – the point she committed her life to God</a:t>
            </a:r>
          </a:p>
          <a:p>
            <a:pPr marL="171450" lvl="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Get them to reflect on who influenced them when they were young (how did your </a:t>
            </a:r>
            <a:r>
              <a:rPr lang="en-GB" sz="1200" kern="1200" dirty="0" err="1">
                <a:solidFill>
                  <a:schemeClr val="tx1"/>
                </a:solidFill>
                <a:effectLst/>
                <a:latin typeface="+mn-lt"/>
                <a:ea typeface="+mn-ea"/>
                <a:cs typeface="+mn-cs"/>
              </a:rPr>
              <a:t>gps</a:t>
            </a:r>
            <a:r>
              <a:rPr lang="en-GB" sz="1200" kern="1200" dirty="0">
                <a:solidFill>
                  <a:schemeClr val="tx1"/>
                </a:solidFill>
                <a:effectLst/>
                <a:latin typeface="+mn-lt"/>
                <a:ea typeface="+mn-ea"/>
                <a:cs typeface="+mn-cs"/>
              </a:rPr>
              <a:t> influence you – impact on older people)</a:t>
            </a:r>
          </a:p>
          <a:p>
            <a:pPr marL="171450" lvl="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Be ready to debunk the barriers</a:t>
            </a:r>
          </a:p>
          <a:p>
            <a:pPr marL="171450" lvl="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D2E1F202-8974-EFC3-A7AE-1EF76A88DF6A}"/>
              </a:ext>
            </a:extLst>
          </p:cNvPr>
          <p:cNvSpPr>
            <a:spLocks noGrp="1"/>
          </p:cNvSpPr>
          <p:nvPr>
            <p:ph type="sldNum" sz="quarter" idx="5"/>
          </p:nvPr>
        </p:nvSpPr>
        <p:spPr/>
        <p:txBody>
          <a:bodyPr/>
          <a:lstStyle/>
          <a:p>
            <a:fld id="{67435A81-69E6-0F43-975C-E8A8CD4C58A3}" type="slidenum">
              <a:rPr lang="en-US" smtClean="0"/>
              <a:t>8</a:t>
            </a:fld>
            <a:endParaRPr lang="en-US"/>
          </a:p>
        </p:txBody>
      </p:sp>
    </p:spTree>
    <p:extLst>
      <p:ext uri="{BB962C8B-B14F-4D97-AF65-F5344CB8AC3E}">
        <p14:creationId xmlns:p14="http://schemas.microsoft.com/office/powerpoint/2010/main" val="34536559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769AE-7470-9DF8-97C4-D841F9332B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FDD20A-1E85-D0C0-3051-CB6CDC9253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72DDEA-F654-1E1E-37F9-BE7D177360C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Ideas for inviting 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lvl="0"/>
            <a:r>
              <a:rPr lang="en-GB" sz="1200" kern="1200" dirty="0">
                <a:solidFill>
                  <a:schemeClr val="tx1"/>
                </a:solidFill>
                <a:effectLst/>
                <a:latin typeface="+mn-lt"/>
                <a:ea typeface="+mn-ea"/>
                <a:cs typeface="+mn-cs"/>
              </a:rPr>
              <a:t>Do it!</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Specific invites not general. Not ‘help with holiday club’ but ‘someone to help with refreshments / be on the desk welcoming parents and carers. Not ‘become a junior church volunteer’ but ‘be a friendly face in the room in case any of the little ones need a bit of support’. Not ‘be part of Messy Church’ but ‘sit on a table at tea time to get to know people’.</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Invite in occasionally with a role – bring an object that is significant for your journey of faith and tell the kids about it. Help us paint the youth room. Referee the game … whatever their strengths are</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Celebrate older volunteers</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In church, create natural opportunities for generations to mix – so they build natural relationships over time. Intergenerational interaction, not just presence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4DA79732-F125-B05F-23E8-DB811864E12A}"/>
              </a:ext>
            </a:extLst>
          </p:cNvPr>
          <p:cNvSpPr>
            <a:spLocks noGrp="1"/>
          </p:cNvSpPr>
          <p:nvPr>
            <p:ph type="sldNum" sz="quarter" idx="5"/>
          </p:nvPr>
        </p:nvSpPr>
        <p:spPr/>
        <p:txBody>
          <a:bodyPr/>
          <a:lstStyle/>
          <a:p>
            <a:fld id="{67435A81-69E6-0F43-975C-E8A8CD4C58A3}" type="slidenum">
              <a:rPr lang="en-US" smtClean="0"/>
              <a:t>9</a:t>
            </a:fld>
            <a:endParaRPr lang="en-US"/>
          </a:p>
        </p:txBody>
      </p:sp>
    </p:spTree>
    <p:extLst>
      <p:ext uri="{BB962C8B-B14F-4D97-AF65-F5344CB8AC3E}">
        <p14:creationId xmlns:p14="http://schemas.microsoft.com/office/powerpoint/2010/main" val="42406637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40238DD8-6A87-9E4F-B09E-9CCBF72BBBA0}"/>
              </a:ext>
            </a:extLst>
          </p:cNvPr>
          <p:cNvSpPr txBox="1">
            <a:spLocks/>
          </p:cNvSpPr>
          <p:nvPr userDrawn="1"/>
        </p:nvSpPr>
        <p:spPr>
          <a:xfrm>
            <a:off x="805872" y="2614388"/>
            <a:ext cx="7772400" cy="981776"/>
          </a:xfrm>
          <a:prstGeom prst="rect">
            <a:avLst/>
          </a:prstGeom>
          <a:noFill/>
        </p:spPr>
        <p:txBody>
          <a:bodyPr>
            <a:noAutofit/>
          </a:bodyPr>
          <a:lstStyle>
            <a:lvl1pPr algn="ctr" defTabSz="457200" rtl="0" eaLnBrk="1" latinLnBrk="0" hangingPunct="1">
              <a:spcBef>
                <a:spcPct val="0"/>
              </a:spcBef>
              <a:buNone/>
              <a:defRPr sz="3400" b="1" i="0" kern="1200" baseline="0">
                <a:solidFill>
                  <a:schemeClr val="tx1"/>
                </a:solidFill>
                <a:latin typeface="Source Sans Pro Semibold" panose="020B0503030403020204" pitchFamily="34" charset="77"/>
                <a:ea typeface="Source Sans Pro" panose="020B0503030403020204" pitchFamily="34" charset="77"/>
                <a:cs typeface="Source Sans Pro" panose="020B0503030403020204" pitchFamily="34" charset="77"/>
              </a:defRPr>
            </a:lvl1pPr>
          </a:lstStyle>
          <a:p>
            <a:pPr>
              <a:lnSpc>
                <a:spcPct val="110000"/>
              </a:lnSpc>
            </a:pPr>
            <a:r>
              <a:rPr lang="en-GB" sz="4000">
                <a:solidFill>
                  <a:schemeClr val="bg1"/>
                </a:solidFill>
              </a:rPr>
              <a:t>Grandparenting for Faith </a:t>
            </a:r>
          </a:p>
          <a:p>
            <a:pPr>
              <a:lnSpc>
                <a:spcPct val="110000"/>
              </a:lnSpc>
            </a:pPr>
            <a:r>
              <a:rPr lang="en-GB" sz="4000">
                <a:solidFill>
                  <a:schemeClr val="bg1"/>
                </a:solidFill>
              </a:rPr>
              <a:t>and Anna Chaplaincy</a:t>
            </a:r>
            <a:endParaRPr lang="en-US" sz="4000">
              <a:solidFill>
                <a:schemeClr val="bg1"/>
              </a:solidFill>
            </a:endParaRPr>
          </a:p>
        </p:txBody>
      </p:sp>
      <p:pic>
        <p:nvPicPr>
          <p:cNvPr id="3" name="Picture 2">
            <a:extLst>
              <a:ext uri="{FF2B5EF4-FFF2-40B4-BE49-F238E27FC236}">
                <a16:creationId xmlns:a16="http://schemas.microsoft.com/office/drawing/2014/main" id="{3F21F923-1959-1D4D-9393-0EC0D3FAE873}"/>
              </a:ext>
            </a:extLst>
          </p:cNvPr>
          <p:cNvPicPr>
            <a:picLocks noChangeAspect="1"/>
          </p:cNvPicPr>
          <p:nvPr userDrawn="1"/>
        </p:nvPicPr>
        <p:blipFill>
          <a:blip r:embed="rId2"/>
          <a:srcRect/>
          <a:stretch/>
        </p:blipFill>
        <p:spPr>
          <a:xfrm>
            <a:off x="4906624" y="376394"/>
            <a:ext cx="3156722" cy="509471"/>
          </a:xfrm>
          <a:prstGeom prst="rect">
            <a:avLst/>
          </a:prstGeom>
        </p:spPr>
      </p:pic>
      <p:sp>
        <p:nvSpPr>
          <p:cNvPr id="7" name="Footer Placeholder 10">
            <a:extLst>
              <a:ext uri="{FF2B5EF4-FFF2-40B4-BE49-F238E27FC236}">
                <a16:creationId xmlns:a16="http://schemas.microsoft.com/office/drawing/2014/main" id="{CBCA2A78-D02B-DC42-8C3F-0AD979B73520}"/>
              </a:ext>
            </a:extLst>
          </p:cNvPr>
          <p:cNvSpPr txBox="1">
            <a:spLocks/>
          </p:cNvSpPr>
          <p:nvPr userDrawn="1"/>
        </p:nvSpPr>
        <p:spPr>
          <a:xfrm>
            <a:off x="185113" y="6306463"/>
            <a:ext cx="5708791" cy="361105"/>
          </a:xfrm>
          <a:prstGeom prst="rect">
            <a:avLst/>
          </a:prstGeom>
        </p:spPr>
        <p:txBody>
          <a:bodyPr vert="horz" lIns="91440" tIns="45720" rIns="91440" bIns="45720" rtlCol="0" anchor="ctr"/>
          <a:lstStyle>
            <a:defPPr>
              <a:defRPr lang="en-US"/>
            </a:defPPr>
            <a:lvl1pPr marL="0" algn="ctr" defTabSz="457200" rtl="0" eaLnBrk="1" latinLnBrk="0" hangingPunct="1">
              <a:defRPr sz="1400" b="0" i="0" kern="1200" baseline="0">
                <a:solidFill>
                  <a:schemeClr val="tx1"/>
                </a:solidFill>
                <a:latin typeface="Source Sans Pro" panose="020B0503030403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GB" sz="900" b="0" i="0" u="none" strike="noStrike" kern="1200" baseline="0">
                <a:solidFill>
                  <a:schemeClr val="bg1"/>
                </a:solidFill>
                <a:effectLst/>
                <a:latin typeface="Source Sans Pro" panose="020B0503030403020204" pitchFamily="34" charset="77"/>
                <a:ea typeface="+mn-ea"/>
                <a:cs typeface="+mn-cs"/>
              </a:rPr>
              <a:t>The </a:t>
            </a:r>
            <a:r>
              <a:rPr lang="en-GB" sz="900" b="1" i="0" u="none" strike="noStrike" kern="1200" baseline="0">
                <a:solidFill>
                  <a:schemeClr val="bg1"/>
                </a:solidFill>
                <a:effectLst/>
                <a:latin typeface="Source Sans Pro" panose="020B0503030403020204" pitchFamily="34" charset="77"/>
                <a:ea typeface="+mn-ea"/>
                <a:cs typeface="+mn-cs"/>
              </a:rPr>
              <a:t>Parenting for Faith®</a:t>
            </a:r>
            <a:r>
              <a:rPr lang="en-GB" sz="900" b="0" i="0" u="none" strike="noStrike" kern="1200" baseline="0">
                <a:solidFill>
                  <a:schemeClr val="bg1"/>
                </a:solidFill>
                <a:effectLst/>
                <a:latin typeface="Source Sans Pro" panose="020B0503030403020204" pitchFamily="34" charset="77"/>
                <a:ea typeface="+mn-ea"/>
                <a:cs typeface="+mn-cs"/>
              </a:rPr>
              <a:t> name and logo are registered trade marks of Bible Reading Fellowship, a charity (233280) and company limited by guarantee (301324), registered in England and Wales  </a:t>
            </a:r>
            <a:r>
              <a:rPr lang="en-GB" sz="900" b="1" i="0" u="none" strike="noStrike" kern="1200" baseline="0" err="1">
                <a:solidFill>
                  <a:schemeClr val="bg1"/>
                </a:solidFill>
                <a:effectLst/>
                <a:latin typeface="Source Sans Pro" panose="020B0503030403020204" pitchFamily="34" charset="77"/>
                <a:ea typeface="+mn-ea"/>
                <a:cs typeface="+mn-cs"/>
              </a:rPr>
              <a:t>brf.org.uk</a:t>
            </a:r>
            <a:endParaRPr lang="en-GB" sz="900" b="1" i="0" baseline="30000">
              <a:solidFill>
                <a:schemeClr val="bg1"/>
              </a:solidFill>
              <a:latin typeface="Source Sans Pro" panose="020B0503030403020204" pitchFamily="34" charset="77"/>
              <a:ea typeface="Source Sans Pro Semibold" charset="0"/>
              <a:cs typeface="Source Sans Pro Semibold" charset="0"/>
            </a:endParaRPr>
          </a:p>
        </p:txBody>
      </p:sp>
    </p:spTree>
    <p:extLst>
      <p:ext uri="{BB962C8B-B14F-4D97-AF65-F5344CB8AC3E}">
        <p14:creationId xmlns:p14="http://schemas.microsoft.com/office/powerpoint/2010/main" val="3098611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10">
            <a:extLst>
              <a:ext uri="{FF2B5EF4-FFF2-40B4-BE49-F238E27FC236}">
                <a16:creationId xmlns:a16="http://schemas.microsoft.com/office/drawing/2014/main" id="{8A81BA37-8072-1A4B-8EB8-D1363E5E63D1}"/>
              </a:ext>
            </a:extLst>
          </p:cNvPr>
          <p:cNvSpPr txBox="1">
            <a:spLocks/>
          </p:cNvSpPr>
          <p:nvPr userDrawn="1"/>
        </p:nvSpPr>
        <p:spPr>
          <a:xfrm>
            <a:off x="185113" y="6306463"/>
            <a:ext cx="5738609" cy="361105"/>
          </a:xfrm>
          <a:prstGeom prst="rect">
            <a:avLst/>
          </a:prstGeom>
        </p:spPr>
        <p:txBody>
          <a:bodyPr vert="horz" lIns="91440" tIns="45720" rIns="91440" bIns="45720" rtlCol="0" anchor="ctr"/>
          <a:lstStyle>
            <a:defPPr>
              <a:defRPr lang="en-US"/>
            </a:defPPr>
            <a:lvl1pPr marL="0" algn="ctr" defTabSz="457200" rtl="0" eaLnBrk="1" latinLnBrk="0" hangingPunct="1">
              <a:defRPr sz="1400" b="0" i="0" kern="1200" baseline="0">
                <a:solidFill>
                  <a:schemeClr val="tx1"/>
                </a:solidFill>
                <a:latin typeface="Source Sans Pro" panose="020B0503030403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GB" sz="900" b="0" i="0" u="none" strike="noStrike" kern="1200" baseline="0">
                <a:solidFill>
                  <a:schemeClr val="bg1"/>
                </a:solidFill>
                <a:effectLst/>
                <a:latin typeface="Source Sans Pro" panose="020B0503030403020204" pitchFamily="34" charset="77"/>
                <a:ea typeface="+mn-ea"/>
                <a:cs typeface="+mn-cs"/>
              </a:rPr>
              <a:t>The </a:t>
            </a:r>
            <a:r>
              <a:rPr lang="en-GB" sz="900" b="1" i="0" u="none" strike="noStrike" kern="1200" baseline="0">
                <a:solidFill>
                  <a:schemeClr val="bg1"/>
                </a:solidFill>
                <a:effectLst/>
                <a:latin typeface="Source Sans Pro" panose="020B0503030403020204" pitchFamily="34" charset="77"/>
                <a:ea typeface="+mn-ea"/>
                <a:cs typeface="+mn-cs"/>
              </a:rPr>
              <a:t>Parenting for Faith®</a:t>
            </a:r>
            <a:r>
              <a:rPr lang="en-GB" sz="900" b="0" i="0" u="none" strike="noStrike" kern="1200" baseline="0">
                <a:solidFill>
                  <a:schemeClr val="bg1"/>
                </a:solidFill>
                <a:effectLst/>
                <a:latin typeface="Source Sans Pro" panose="020B0503030403020204" pitchFamily="34" charset="77"/>
                <a:ea typeface="+mn-ea"/>
                <a:cs typeface="+mn-cs"/>
              </a:rPr>
              <a:t> name and logo are registered trade marks of Bible Reading Fellowship, a charity (233280) and company limited by guarantee (301324), registered in England and Wales  </a:t>
            </a:r>
            <a:r>
              <a:rPr lang="en-GB" sz="900" b="1" i="0" u="none" strike="noStrike" kern="1200" baseline="0" err="1">
                <a:solidFill>
                  <a:schemeClr val="bg1"/>
                </a:solidFill>
                <a:effectLst/>
                <a:latin typeface="Source Sans Pro" panose="020B0503030403020204" pitchFamily="34" charset="77"/>
                <a:ea typeface="+mn-ea"/>
                <a:cs typeface="+mn-cs"/>
              </a:rPr>
              <a:t>brf.org.uk</a:t>
            </a:r>
            <a:endParaRPr lang="en-GB" sz="900" b="1" i="0" baseline="30000">
              <a:solidFill>
                <a:schemeClr val="bg1"/>
              </a:solidFill>
              <a:latin typeface="Source Sans Pro" panose="020B0503030403020204" pitchFamily="34" charset="77"/>
              <a:ea typeface="Source Sans Pro Semibold" charset="0"/>
              <a:cs typeface="Source Sans Pro Semibold" charset="0"/>
            </a:endParaRPr>
          </a:p>
        </p:txBody>
      </p:sp>
      <p:pic>
        <p:nvPicPr>
          <p:cNvPr id="8" name="Picture 7" descr="A picture containing text&#10;&#10;Description automatically generated">
            <a:extLst>
              <a:ext uri="{FF2B5EF4-FFF2-40B4-BE49-F238E27FC236}">
                <a16:creationId xmlns:a16="http://schemas.microsoft.com/office/drawing/2014/main" id="{DA3CAA03-D5DF-5749-BCC9-4F9156C197BC}"/>
              </a:ext>
            </a:extLst>
          </p:cNvPr>
          <p:cNvPicPr>
            <a:picLocks noChangeAspect="1"/>
          </p:cNvPicPr>
          <p:nvPr userDrawn="1"/>
        </p:nvPicPr>
        <p:blipFill>
          <a:blip r:embed="rId2"/>
          <a:stretch>
            <a:fillRect/>
          </a:stretch>
        </p:blipFill>
        <p:spPr>
          <a:xfrm>
            <a:off x="264492" y="5590939"/>
            <a:ext cx="2001630" cy="608425"/>
          </a:xfrm>
          <a:prstGeom prst="rect">
            <a:avLst/>
          </a:prstGeom>
        </p:spPr>
      </p:pic>
      <p:sp>
        <p:nvSpPr>
          <p:cNvPr id="9" name="Rectangle 8">
            <a:extLst>
              <a:ext uri="{FF2B5EF4-FFF2-40B4-BE49-F238E27FC236}">
                <a16:creationId xmlns:a16="http://schemas.microsoft.com/office/drawing/2014/main" id="{D80AB0CF-63D4-F84A-819E-B2D5E0240D21}"/>
              </a:ext>
            </a:extLst>
          </p:cNvPr>
          <p:cNvSpPr/>
          <p:nvPr userDrawn="1"/>
        </p:nvSpPr>
        <p:spPr>
          <a:xfrm>
            <a:off x="753509" y="1373943"/>
            <a:ext cx="7636982" cy="3618426"/>
          </a:xfrm>
          <a:prstGeom prst="rect">
            <a:avLst/>
          </a:prstGeom>
        </p:spPr>
        <p:txBody>
          <a:bodyPr wrap="square">
            <a:spAutoFit/>
          </a:bodyPr>
          <a:lstStyle/>
          <a:p>
            <a:pPr algn="ctr">
              <a:lnSpc>
                <a:spcPts val="2600"/>
              </a:lnSpc>
            </a:pPr>
            <a:r>
              <a:rPr lang="en-GB" sz="2000">
                <a:solidFill>
                  <a:schemeClr val="bg1"/>
                </a:solidFill>
                <a:latin typeface="Source Sans Pro" panose="020B0503030403020204" pitchFamily="34" charset="77"/>
              </a:rPr>
              <a:t>If you would like to support this ministry, you can become </a:t>
            </a:r>
            <a:br>
              <a:rPr lang="en-GB" sz="2000">
                <a:solidFill>
                  <a:schemeClr val="bg1"/>
                </a:solidFill>
                <a:latin typeface="Source Sans Pro" panose="020B0503030403020204" pitchFamily="34" charset="77"/>
              </a:rPr>
            </a:br>
            <a:r>
              <a:rPr lang="en-GB" sz="2000">
                <a:solidFill>
                  <a:schemeClr val="bg1"/>
                </a:solidFill>
                <a:latin typeface="Source Sans Pro" panose="020B0503030403020204" pitchFamily="34" charset="77"/>
              </a:rPr>
              <a:t>a friend of </a:t>
            </a:r>
            <a:r>
              <a:rPr lang="en-GB" sz="2000" b="1">
                <a:solidFill>
                  <a:schemeClr val="bg1"/>
                </a:solidFill>
                <a:latin typeface="Source Sans Pro" panose="020B0503030403020204" pitchFamily="34" charset="77"/>
              </a:rPr>
              <a:t>Parenting for Faith </a:t>
            </a:r>
            <a:r>
              <a:rPr lang="en-GB" sz="2000">
                <a:solidFill>
                  <a:schemeClr val="bg1"/>
                </a:solidFill>
                <a:latin typeface="Source Sans Pro" panose="020B0503030403020204" pitchFamily="34" charset="77"/>
              </a:rPr>
              <a:t>by giving £2 a month or more. </a:t>
            </a:r>
          </a:p>
          <a:p>
            <a:pPr algn="ctr"/>
            <a:endParaRPr lang="en-GB" sz="1800">
              <a:solidFill>
                <a:schemeClr val="bg1"/>
              </a:solidFill>
              <a:latin typeface="Source Sans Pro" panose="020B0503030403020204" pitchFamily="34" charset="77"/>
            </a:endParaRPr>
          </a:p>
          <a:p>
            <a:pPr algn="ctr"/>
            <a:r>
              <a:rPr lang="en-GB" sz="2000">
                <a:solidFill>
                  <a:schemeClr val="bg1"/>
                </a:solidFill>
                <a:latin typeface="Source Sans Pro" panose="020B0503030403020204" pitchFamily="34" charset="77"/>
              </a:rPr>
              <a:t>Find out more at </a:t>
            </a:r>
            <a:r>
              <a:rPr lang="en-GB" sz="2000" b="1" err="1">
                <a:solidFill>
                  <a:schemeClr val="bg1"/>
                </a:solidFill>
                <a:latin typeface="Source Sans Pro" panose="020B0503030403020204" pitchFamily="34" charset="77"/>
              </a:rPr>
              <a:t>brf.org.uk</a:t>
            </a:r>
            <a:r>
              <a:rPr lang="en-GB" sz="2000" b="1">
                <a:solidFill>
                  <a:schemeClr val="bg1"/>
                </a:solidFill>
                <a:latin typeface="Source Sans Pro" panose="020B0503030403020204" pitchFamily="34" charset="77"/>
              </a:rPr>
              <a:t>/friends</a:t>
            </a:r>
          </a:p>
          <a:p>
            <a:pPr algn="ctr"/>
            <a:endParaRPr lang="en-GB" sz="1800">
              <a:solidFill>
                <a:schemeClr val="bg1"/>
              </a:solidFill>
              <a:latin typeface="Source Sans Pro" panose="020B0503030403020204" pitchFamily="34" charset="77"/>
            </a:endParaRPr>
          </a:p>
          <a:p>
            <a:pPr algn="ctr">
              <a:lnSpc>
                <a:spcPts val="2600"/>
              </a:lnSpc>
            </a:pPr>
            <a:r>
              <a:rPr lang="en-GB" sz="2000" b="0" i="0" u="none" strike="noStrike" kern="1200">
                <a:solidFill>
                  <a:schemeClr val="bg1"/>
                </a:solidFill>
                <a:effectLst/>
                <a:latin typeface="Source Sans Pro" panose="020B0503030403020204" pitchFamily="34" charset="77"/>
                <a:ea typeface="+mn-ea"/>
                <a:cs typeface="+mn-cs"/>
              </a:rPr>
              <a:t>TEXT PARENTING followed by your donation amount to 70450 </a:t>
            </a:r>
            <a:br>
              <a:rPr lang="en-GB" sz="2000" b="0" i="0" u="none" strike="noStrike" kern="1200">
                <a:solidFill>
                  <a:schemeClr val="bg1"/>
                </a:solidFill>
                <a:effectLst/>
                <a:latin typeface="Source Sans Pro" panose="020B0503030403020204" pitchFamily="34" charset="77"/>
                <a:ea typeface="+mn-ea"/>
                <a:cs typeface="+mn-cs"/>
              </a:rPr>
            </a:br>
            <a:r>
              <a:rPr lang="en-GB" sz="2000" b="0" i="0" u="none" strike="noStrike" kern="1200">
                <a:solidFill>
                  <a:schemeClr val="bg1"/>
                </a:solidFill>
                <a:effectLst/>
                <a:latin typeface="Source Sans Pro" panose="020B0503030403020204" pitchFamily="34" charset="77"/>
                <a:ea typeface="+mn-ea"/>
                <a:cs typeface="+mn-cs"/>
              </a:rPr>
              <a:t>(e.g. Text PARENTING 3 to 70450 to donate £3). Texts cost your chosen donation amount plus one standard rate message.</a:t>
            </a:r>
          </a:p>
          <a:p>
            <a:pPr algn="ctr"/>
            <a:endParaRPr lang="en-GB" sz="1800" b="0" i="0" u="none" strike="noStrike" kern="1200">
              <a:solidFill>
                <a:schemeClr val="bg1"/>
              </a:solidFill>
              <a:effectLst/>
              <a:latin typeface="Source Sans Pro" panose="020B0503030403020204" pitchFamily="34" charset="77"/>
              <a:ea typeface="+mn-ea"/>
              <a:cs typeface="+mn-cs"/>
            </a:endParaRPr>
          </a:p>
          <a:p>
            <a:pPr algn="ctr">
              <a:lnSpc>
                <a:spcPts val="1880"/>
              </a:lnSpc>
            </a:pPr>
            <a:r>
              <a:rPr lang="en-GB" sz="1500" b="0" i="0" u="none" strike="noStrike" kern="1200">
                <a:solidFill>
                  <a:schemeClr val="bg1"/>
                </a:solidFill>
                <a:effectLst/>
                <a:latin typeface="Source Sans Pro" panose="020B0503030403020204" pitchFamily="34" charset="77"/>
                <a:ea typeface="+mn-ea"/>
                <a:cs typeface="+mn-cs"/>
              </a:rPr>
              <a:t>Not all mobile phone networks support text giving. If yours doesn’t, your message won’t be delivered, and you won’t be charged. You can always donate online at </a:t>
            </a:r>
            <a:r>
              <a:rPr lang="en-GB" sz="1500" b="1" i="0" u="none" strike="noStrike" kern="1200" err="1">
                <a:solidFill>
                  <a:schemeClr val="bg1"/>
                </a:solidFill>
                <a:effectLst/>
                <a:latin typeface="Source Sans Pro" panose="020B0503030403020204" pitchFamily="34" charset="77"/>
                <a:ea typeface="+mn-ea"/>
                <a:cs typeface="+mn-cs"/>
              </a:rPr>
              <a:t>brf.org.uk</a:t>
            </a:r>
            <a:r>
              <a:rPr lang="en-GB" sz="1500" b="1" i="0" u="none" strike="noStrike" kern="1200">
                <a:solidFill>
                  <a:schemeClr val="bg1"/>
                </a:solidFill>
                <a:effectLst/>
                <a:latin typeface="Source Sans Pro" panose="020B0503030403020204" pitchFamily="34" charset="77"/>
                <a:ea typeface="+mn-ea"/>
                <a:cs typeface="+mn-cs"/>
              </a:rPr>
              <a:t>/donate</a:t>
            </a:r>
            <a:r>
              <a:rPr lang="en-GB" sz="1500" b="0" i="0" u="none" strike="noStrike" kern="1200">
                <a:solidFill>
                  <a:schemeClr val="bg1"/>
                </a:solidFill>
                <a:effectLst/>
                <a:latin typeface="Source Sans Pro" panose="020B0503030403020204" pitchFamily="34" charset="77"/>
                <a:ea typeface="+mn-ea"/>
                <a:cs typeface="+mn-cs"/>
              </a:rPr>
              <a:t>. </a:t>
            </a:r>
            <a:br>
              <a:rPr lang="en-GB" sz="1500" b="0" i="0" u="none" strike="noStrike" kern="1200">
                <a:solidFill>
                  <a:schemeClr val="bg1"/>
                </a:solidFill>
                <a:effectLst/>
                <a:latin typeface="Source Sans Pro" panose="020B0503030403020204" pitchFamily="34" charset="77"/>
                <a:ea typeface="+mn-ea"/>
                <a:cs typeface="+mn-cs"/>
              </a:rPr>
            </a:br>
            <a:r>
              <a:rPr lang="en-GB" sz="1500" b="0" i="0" u="none" strike="noStrike" kern="1200">
                <a:solidFill>
                  <a:schemeClr val="bg1"/>
                </a:solidFill>
                <a:effectLst/>
                <a:latin typeface="Source Sans Pro" panose="020B0503030403020204" pitchFamily="34" charset="77"/>
                <a:ea typeface="+mn-ea"/>
                <a:cs typeface="+mn-cs"/>
              </a:rPr>
              <a:t>Our privacy policy is available at </a:t>
            </a:r>
            <a:r>
              <a:rPr lang="en-GB" sz="1500" b="1" i="0" u="none" strike="noStrike" kern="1200" err="1">
                <a:solidFill>
                  <a:schemeClr val="bg1"/>
                </a:solidFill>
                <a:effectLst/>
                <a:latin typeface="Source Sans Pro" panose="020B0503030403020204" pitchFamily="34" charset="77"/>
                <a:ea typeface="+mn-ea"/>
                <a:cs typeface="+mn-cs"/>
              </a:rPr>
              <a:t>brf.org.uk</a:t>
            </a:r>
            <a:r>
              <a:rPr lang="en-GB" sz="1500" b="1" i="0" u="none" strike="noStrike" kern="1200">
                <a:solidFill>
                  <a:schemeClr val="bg1"/>
                </a:solidFill>
                <a:effectLst/>
                <a:latin typeface="Source Sans Pro" panose="020B0503030403020204" pitchFamily="34" charset="77"/>
                <a:ea typeface="+mn-ea"/>
                <a:cs typeface="+mn-cs"/>
              </a:rPr>
              <a:t>/privacy</a:t>
            </a:r>
            <a:endParaRPr lang="en-GB" sz="1500">
              <a:solidFill>
                <a:schemeClr val="bg1"/>
              </a:solidFill>
              <a:latin typeface="Source Sans Pro" panose="020B0503030403020204" pitchFamily="34" charset="77"/>
            </a:endParaRPr>
          </a:p>
        </p:txBody>
      </p:sp>
      <p:sp>
        <p:nvSpPr>
          <p:cNvPr id="2" name="TextBox 1">
            <a:extLst>
              <a:ext uri="{FF2B5EF4-FFF2-40B4-BE49-F238E27FC236}">
                <a16:creationId xmlns:a16="http://schemas.microsoft.com/office/drawing/2014/main" id="{C60E516D-9BC2-4CB3-EA50-4AF4C3D2A732}"/>
              </a:ext>
            </a:extLst>
          </p:cNvPr>
          <p:cNvSpPr txBox="1"/>
          <p:nvPr userDrawn="1"/>
        </p:nvSpPr>
        <p:spPr>
          <a:xfrm>
            <a:off x="7096288" y="6383926"/>
            <a:ext cx="1848804" cy="307777"/>
          </a:xfrm>
          <a:prstGeom prst="rect">
            <a:avLst/>
          </a:prstGeom>
          <a:noFill/>
          <a:ln>
            <a:noFill/>
          </a:ln>
        </p:spPr>
        <p:txBody>
          <a:bodyPr wrap="square">
            <a:spAutoFit/>
          </a:bodyPr>
          <a:lstStyle/>
          <a:p>
            <a:pPr marL="0" marR="0" algn="ctr">
              <a:buNone/>
            </a:pPr>
            <a:r>
              <a:rPr lang="en-GB" sz="1400" b="1" i="0" err="1">
                <a:solidFill>
                  <a:schemeClr val="bg1"/>
                </a:solidFill>
                <a:latin typeface="Poppins SemiBold" pitchFamily="2" charset="77"/>
                <a:cs typeface="Poppins SemiBold" pitchFamily="2" charset="77"/>
              </a:rPr>
              <a:t>brf.org.uk</a:t>
            </a:r>
            <a:r>
              <a:rPr lang="en-GB" sz="1400" b="1" i="0">
                <a:solidFill>
                  <a:schemeClr val="bg1"/>
                </a:solidFill>
                <a:latin typeface="Poppins SemiBold" pitchFamily="2" charset="77"/>
                <a:cs typeface="Poppins SemiBold" pitchFamily="2" charset="77"/>
              </a:rPr>
              <a:t>/donate</a:t>
            </a:r>
          </a:p>
        </p:txBody>
      </p:sp>
      <p:pic>
        <p:nvPicPr>
          <p:cNvPr id="3" name="Picture 2" descr="A qr code on a white background&#10;&#10;AI-generated content may be incorrect.">
            <a:extLst>
              <a:ext uri="{FF2B5EF4-FFF2-40B4-BE49-F238E27FC236}">
                <a16:creationId xmlns:a16="http://schemas.microsoft.com/office/drawing/2014/main" id="{5C5B9610-EF91-0A71-BDB9-64171E9A9BF6}"/>
              </a:ext>
            </a:extLst>
          </p:cNvPr>
          <p:cNvPicPr>
            <a:picLocks noChangeAspect="1"/>
          </p:cNvPicPr>
          <p:nvPr userDrawn="1"/>
        </p:nvPicPr>
        <p:blipFill>
          <a:blip r:embed="rId3"/>
          <a:stretch>
            <a:fillRect/>
          </a:stretch>
        </p:blipFill>
        <p:spPr>
          <a:xfrm>
            <a:off x="7394713" y="5048655"/>
            <a:ext cx="1251954" cy="1251954"/>
          </a:xfrm>
          <a:prstGeom prst="rect">
            <a:avLst/>
          </a:prstGeom>
          <a:ln w="57150">
            <a:solidFill>
              <a:schemeClr val="bg1"/>
            </a:solidFill>
          </a:ln>
        </p:spPr>
      </p:pic>
    </p:spTree>
    <p:extLst>
      <p:ext uri="{BB962C8B-B14F-4D97-AF65-F5344CB8AC3E}">
        <p14:creationId xmlns:p14="http://schemas.microsoft.com/office/powerpoint/2010/main" val="3942583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4" name="Title Placeholder 17">
            <a:extLst>
              <a:ext uri="{FF2B5EF4-FFF2-40B4-BE49-F238E27FC236}">
                <a16:creationId xmlns:a16="http://schemas.microsoft.com/office/drawing/2014/main" id="{8C6BE8C9-3645-FF36-481C-6088082BCC76}"/>
              </a:ext>
            </a:extLst>
          </p:cNvPr>
          <p:cNvSpPr>
            <a:spLocks noGrp="1"/>
          </p:cNvSpPr>
          <p:nvPr>
            <p:ph type="title" hasCustomPrompt="1"/>
          </p:nvPr>
        </p:nvSpPr>
        <p:spPr>
          <a:xfrm>
            <a:off x="457200" y="684000"/>
            <a:ext cx="7574400" cy="874800"/>
          </a:xfrm>
          <a:prstGeom prst="rect">
            <a:avLst/>
          </a:prstGeom>
        </p:spPr>
        <p:txBody>
          <a:bodyPr/>
          <a:lstStyle>
            <a:lvl1pPr>
              <a:defRPr lang="en-US" sz="3500" baseline="0" dirty="0">
                <a:solidFill>
                  <a:schemeClr val="bg1"/>
                </a:solidFill>
                <a:latin typeface="Source Sans Pro Semibold" panose="020B0603030403020204" pitchFamily="34" charset="0"/>
                <a:ea typeface="Source Sans Pro Semibold" panose="020B0603030403020204" pitchFamily="34" charset="0"/>
                <a:cs typeface="Source Sans Pro Semibold" panose="020B0603030403020204" pitchFamily="34" charset="0"/>
              </a:defRPr>
            </a:lvl1pPr>
          </a:lstStyle>
          <a:p>
            <a:pPr marL="0" lvl="0" defTabSz="457200"/>
            <a:r>
              <a:rPr lang="en-GB"/>
              <a:t>Why Grandparenting for Faith?</a:t>
            </a:r>
            <a:endParaRPr lang="en-US"/>
          </a:p>
        </p:txBody>
      </p:sp>
      <p:sp>
        <p:nvSpPr>
          <p:cNvPr id="2" name="Title 1">
            <a:extLst>
              <a:ext uri="{FF2B5EF4-FFF2-40B4-BE49-F238E27FC236}">
                <a16:creationId xmlns:a16="http://schemas.microsoft.com/office/drawing/2014/main" id="{D2DE1B86-A1E2-46B1-CF5F-1C676A2D4D2F}"/>
              </a:ext>
            </a:extLst>
          </p:cNvPr>
          <p:cNvSpPr txBox="1">
            <a:spLocks/>
          </p:cNvSpPr>
          <p:nvPr userDrawn="1"/>
        </p:nvSpPr>
        <p:spPr>
          <a:xfrm>
            <a:off x="358200" y="2041733"/>
            <a:ext cx="8333218" cy="4636157"/>
          </a:xfrm>
          <a:prstGeom prst="rect">
            <a:avLst/>
          </a:prstGeom>
          <a:noFill/>
        </p:spPr>
        <p:txBody>
          <a:bodyPr>
            <a:noAutofit/>
          </a:bodyPr>
          <a:lstStyle>
            <a:lvl1pPr algn="ctr" defTabSz="457200" rtl="0" eaLnBrk="1" latinLnBrk="0" hangingPunct="1">
              <a:spcBef>
                <a:spcPct val="0"/>
              </a:spcBef>
              <a:buNone/>
              <a:defRPr sz="3400" b="1" i="0" kern="1200" baseline="0">
                <a:solidFill>
                  <a:schemeClr val="tx1"/>
                </a:solidFill>
                <a:latin typeface="Source Sans Pro Semibold" panose="020B0503030403020204" pitchFamily="34" charset="77"/>
                <a:ea typeface="Source Sans Pro" panose="020B0503030403020204" pitchFamily="34" charset="77"/>
                <a:cs typeface="Source Sans Pro" panose="020B0503030403020204" pitchFamily="34" charset="77"/>
              </a:defRPr>
            </a:lvl1pPr>
          </a:lstStyle>
          <a:p>
            <a:pPr marL="571500" indent="-571500" algn="l">
              <a:lnSpc>
                <a:spcPct val="110000"/>
              </a:lnSpc>
              <a:buFont typeface="Arial" panose="020B0604020202020204" pitchFamily="34" charset="0"/>
              <a:buChar char="•"/>
            </a:pPr>
            <a:endParaRPr lang="en-US" sz="4000">
              <a:solidFill>
                <a:schemeClr val="bg1"/>
              </a:solidFill>
            </a:endParaRPr>
          </a:p>
        </p:txBody>
      </p:sp>
    </p:spTree>
    <p:extLst>
      <p:ext uri="{BB962C8B-B14F-4D97-AF65-F5344CB8AC3E}">
        <p14:creationId xmlns:p14="http://schemas.microsoft.com/office/powerpoint/2010/main" val="448046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8958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143D0C5A-F903-FDF1-C093-DF47CC1ECD26}"/>
              </a:ext>
            </a:extLst>
          </p:cNvPr>
          <p:cNvSpPr/>
          <p:nvPr userDrawn="1"/>
        </p:nvSpPr>
        <p:spPr>
          <a:xfrm>
            <a:off x="1530626" y="2604053"/>
            <a:ext cx="6082748" cy="2852530"/>
          </a:xfrm>
          <a:prstGeom prst="roundRect">
            <a:avLst>
              <a:gd name="adj" fmla="val 8524"/>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1C8461E-FC16-EF41-AA68-A96E6DC0C7B6}"/>
              </a:ext>
            </a:extLst>
          </p:cNvPr>
          <p:cNvSpPr/>
          <p:nvPr userDrawn="1"/>
        </p:nvSpPr>
        <p:spPr>
          <a:xfrm>
            <a:off x="1543048" y="3345165"/>
            <a:ext cx="3844635" cy="1800493"/>
          </a:xfrm>
          <a:prstGeom prst="rect">
            <a:avLst/>
          </a:prstGeom>
        </p:spPr>
        <p:txBody>
          <a:bodyPr wrap="square">
            <a:spAutoFit/>
          </a:bodyPr>
          <a:lstStyle/>
          <a:p>
            <a:pPr algn="ctr">
              <a:lnSpc>
                <a:spcPct val="100000"/>
              </a:lnSpc>
              <a:spcBef>
                <a:spcPts val="600"/>
              </a:spcBef>
              <a:spcAft>
                <a:spcPts val="0"/>
              </a:spcAft>
            </a:pPr>
            <a:r>
              <a:rPr lang="en-GB" sz="2400" b="0" i="0">
                <a:solidFill>
                  <a:srgbClr val="382E87"/>
                </a:solidFill>
                <a:effectLst/>
                <a:latin typeface="MerriweatherLight" panose="02000000000000000000" pitchFamily="2" charset="77"/>
                <a:ea typeface="Calibri" panose="020F0502020204030204" pitchFamily="34" charset="0"/>
                <a:cs typeface="MerriweatherLight" panose="02000000000000000000" pitchFamily="2" charset="77"/>
              </a:rPr>
              <a:t>Anna Chaplaincy</a:t>
            </a:r>
          </a:p>
          <a:p>
            <a:pPr algn="ctr">
              <a:lnSpc>
                <a:spcPct val="100000"/>
              </a:lnSpc>
              <a:spcBef>
                <a:spcPts val="600"/>
              </a:spcBef>
              <a:spcAft>
                <a:spcPts val="0"/>
              </a:spcAft>
            </a:pPr>
            <a:r>
              <a:rPr lang="en-GB" sz="2400" b="0" i="0">
                <a:solidFill>
                  <a:srgbClr val="EE3C34"/>
                </a:solidFill>
                <a:effectLst/>
                <a:latin typeface="MerriweatherLight" panose="02000000000000000000" pitchFamily="2" charset="77"/>
                <a:ea typeface="Calibri" panose="020F0502020204030204" pitchFamily="34" charset="0"/>
                <a:cs typeface="MerriweatherLight" panose="02000000000000000000" pitchFamily="2" charset="77"/>
              </a:rPr>
              <a:t>BRF Resources</a:t>
            </a:r>
          </a:p>
          <a:p>
            <a:pPr algn="ctr">
              <a:lnSpc>
                <a:spcPct val="100000"/>
              </a:lnSpc>
              <a:spcBef>
                <a:spcPts val="600"/>
              </a:spcBef>
              <a:spcAft>
                <a:spcPts val="0"/>
              </a:spcAft>
            </a:pPr>
            <a:r>
              <a:rPr lang="en-GB" sz="2400" b="0" i="0">
                <a:solidFill>
                  <a:srgbClr val="382E87"/>
                </a:solidFill>
                <a:effectLst/>
                <a:latin typeface="MerriweatherLight" panose="02000000000000000000" pitchFamily="2" charset="77"/>
                <a:ea typeface="Calibri" panose="020F0502020204030204" pitchFamily="34" charset="0"/>
                <a:cs typeface="MerriweatherLight" panose="02000000000000000000" pitchFamily="2" charset="77"/>
              </a:rPr>
              <a:t>Messy Church</a:t>
            </a:r>
          </a:p>
          <a:p>
            <a:pPr algn="ctr">
              <a:lnSpc>
                <a:spcPct val="100000"/>
              </a:lnSpc>
              <a:spcBef>
                <a:spcPts val="600"/>
              </a:spcBef>
              <a:spcAft>
                <a:spcPts val="0"/>
              </a:spcAft>
            </a:pPr>
            <a:r>
              <a:rPr lang="en-GB" sz="2400" b="0" i="0">
                <a:solidFill>
                  <a:srgbClr val="EE3C34"/>
                </a:solidFill>
                <a:effectLst/>
                <a:latin typeface="MerriweatherLight" panose="02000000000000000000" pitchFamily="2" charset="77"/>
                <a:ea typeface="Calibri" panose="020F0502020204030204" pitchFamily="34" charset="0"/>
                <a:cs typeface="MerriweatherLight" panose="02000000000000000000" pitchFamily="2" charset="77"/>
              </a:rPr>
              <a:t>Parenting for Faith</a:t>
            </a:r>
          </a:p>
        </p:txBody>
      </p:sp>
      <p:sp>
        <p:nvSpPr>
          <p:cNvPr id="8" name="TextBox 7">
            <a:extLst>
              <a:ext uri="{FF2B5EF4-FFF2-40B4-BE49-F238E27FC236}">
                <a16:creationId xmlns:a16="http://schemas.microsoft.com/office/drawing/2014/main" id="{8588B360-E211-2A40-93FB-6254B67CAFE2}"/>
              </a:ext>
            </a:extLst>
          </p:cNvPr>
          <p:cNvSpPr txBox="1"/>
          <p:nvPr userDrawn="1"/>
        </p:nvSpPr>
        <p:spPr>
          <a:xfrm>
            <a:off x="436418" y="1546893"/>
            <a:ext cx="8271163" cy="523220"/>
          </a:xfrm>
          <a:prstGeom prst="rect">
            <a:avLst/>
          </a:prstGeom>
          <a:noFill/>
        </p:spPr>
        <p:txBody>
          <a:bodyPr wrap="square" rtlCol="0">
            <a:spAutoFit/>
          </a:bodyPr>
          <a:lstStyle/>
          <a:p>
            <a:pPr algn="ctr"/>
            <a:r>
              <a:rPr lang="en-GB" sz="2800" b="1">
                <a:solidFill>
                  <a:schemeClr val="bg1"/>
                </a:solidFill>
                <a:latin typeface="Source Sans Pro Semibold" panose="020B0503030403020204" pitchFamily="34" charset="77"/>
              </a:rPr>
              <a:t>BRF Ministries is the home of:</a:t>
            </a:r>
            <a:r>
              <a:rPr lang="en-GB" sz="2800" b="1">
                <a:solidFill>
                  <a:schemeClr val="bg1"/>
                </a:solidFill>
                <a:effectLst/>
                <a:latin typeface="Source Sans Pro Semibold" panose="020B0503030403020204" pitchFamily="34" charset="77"/>
              </a:rPr>
              <a:t> </a:t>
            </a:r>
            <a:endParaRPr lang="en-US" sz="2800" b="1">
              <a:solidFill>
                <a:schemeClr val="bg1"/>
              </a:solidFill>
              <a:latin typeface="Source Sans Pro Semibold" panose="020B0503030403020204" pitchFamily="34" charset="77"/>
            </a:endParaRPr>
          </a:p>
        </p:txBody>
      </p:sp>
      <p:pic>
        <p:nvPicPr>
          <p:cNvPr id="9" name="Picture 8">
            <a:extLst>
              <a:ext uri="{FF2B5EF4-FFF2-40B4-BE49-F238E27FC236}">
                <a16:creationId xmlns:a16="http://schemas.microsoft.com/office/drawing/2014/main" id="{EE8BAB32-4735-D94F-9406-A9FA79D86937}"/>
              </a:ext>
            </a:extLst>
          </p:cNvPr>
          <p:cNvPicPr>
            <a:picLocks noChangeAspect="1"/>
          </p:cNvPicPr>
          <p:nvPr userDrawn="1"/>
        </p:nvPicPr>
        <p:blipFill>
          <a:blip r:embed="rId2"/>
          <a:srcRect/>
          <a:stretch/>
        </p:blipFill>
        <p:spPr>
          <a:xfrm>
            <a:off x="5159082" y="2831943"/>
            <a:ext cx="2119533" cy="2451080"/>
          </a:xfrm>
          <a:prstGeom prst="rect">
            <a:avLst/>
          </a:prstGeom>
        </p:spPr>
      </p:pic>
      <p:sp>
        <p:nvSpPr>
          <p:cNvPr id="11" name="Footer Placeholder 10">
            <a:extLst>
              <a:ext uri="{FF2B5EF4-FFF2-40B4-BE49-F238E27FC236}">
                <a16:creationId xmlns:a16="http://schemas.microsoft.com/office/drawing/2014/main" id="{BF91A0BE-115B-F449-8851-CB827B43FB3D}"/>
              </a:ext>
            </a:extLst>
          </p:cNvPr>
          <p:cNvSpPr txBox="1">
            <a:spLocks/>
          </p:cNvSpPr>
          <p:nvPr userDrawn="1"/>
        </p:nvSpPr>
        <p:spPr>
          <a:xfrm>
            <a:off x="185113" y="6306463"/>
            <a:ext cx="5758487" cy="361105"/>
          </a:xfrm>
          <a:prstGeom prst="rect">
            <a:avLst/>
          </a:prstGeom>
        </p:spPr>
        <p:txBody>
          <a:bodyPr vert="horz" lIns="91440" tIns="45720" rIns="91440" bIns="45720" rtlCol="0" anchor="ctr"/>
          <a:lstStyle>
            <a:defPPr>
              <a:defRPr lang="en-US"/>
            </a:defPPr>
            <a:lvl1pPr marL="0" algn="ctr" defTabSz="457200" rtl="0" eaLnBrk="1" latinLnBrk="0" hangingPunct="1">
              <a:defRPr sz="1400" b="0" i="0" kern="1200" baseline="0">
                <a:solidFill>
                  <a:schemeClr val="tx1"/>
                </a:solidFill>
                <a:latin typeface="Source Sans Pro" panose="020B0503030403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GB" sz="900" b="0" i="0" u="none" strike="noStrike" kern="1200" baseline="0">
                <a:solidFill>
                  <a:schemeClr val="bg1"/>
                </a:solidFill>
                <a:effectLst/>
                <a:latin typeface="Source Sans Pro" panose="020B0503030403020204" pitchFamily="34" charset="77"/>
                <a:ea typeface="+mn-ea"/>
                <a:cs typeface="+mn-cs"/>
              </a:rPr>
              <a:t>The </a:t>
            </a:r>
            <a:r>
              <a:rPr lang="en-GB" sz="900" b="1" i="0" u="none" strike="noStrike" kern="1200" baseline="0">
                <a:solidFill>
                  <a:schemeClr val="bg1"/>
                </a:solidFill>
                <a:effectLst/>
                <a:latin typeface="Source Sans Pro" panose="020B0503030403020204" pitchFamily="34" charset="77"/>
                <a:ea typeface="+mn-ea"/>
                <a:cs typeface="+mn-cs"/>
              </a:rPr>
              <a:t>Parenting for Faith®</a:t>
            </a:r>
            <a:r>
              <a:rPr lang="en-GB" sz="900" b="0" i="0" u="none" strike="noStrike" kern="1200" baseline="0">
                <a:solidFill>
                  <a:schemeClr val="bg1"/>
                </a:solidFill>
                <a:effectLst/>
                <a:latin typeface="Source Sans Pro" panose="020B0503030403020204" pitchFamily="34" charset="77"/>
                <a:ea typeface="+mn-ea"/>
                <a:cs typeface="+mn-cs"/>
              </a:rPr>
              <a:t> name and logo are registered trade marks of Bible Reading Fellowship, a charity (233280) and company limited by guarantee (301324), registered in England and Wales  </a:t>
            </a:r>
            <a:r>
              <a:rPr lang="en-GB" sz="900" b="1" i="0" u="none" strike="noStrike" kern="1200" baseline="0" err="1">
                <a:solidFill>
                  <a:schemeClr val="bg1"/>
                </a:solidFill>
                <a:effectLst/>
                <a:latin typeface="Source Sans Pro" panose="020B0503030403020204" pitchFamily="34" charset="77"/>
                <a:ea typeface="+mn-ea"/>
                <a:cs typeface="+mn-cs"/>
              </a:rPr>
              <a:t>brf.org.uk</a:t>
            </a:r>
            <a:endParaRPr lang="en-GB" sz="900" b="1" i="0" baseline="30000">
              <a:solidFill>
                <a:schemeClr val="bg1"/>
              </a:solidFill>
              <a:latin typeface="Source Sans Pro" panose="020B0503030403020204" pitchFamily="34" charset="77"/>
              <a:ea typeface="Source Sans Pro Semibold" charset="0"/>
              <a:cs typeface="Source Sans Pro Semibold" charset="0"/>
            </a:endParaRPr>
          </a:p>
        </p:txBody>
      </p:sp>
    </p:spTree>
    <p:extLst>
      <p:ext uri="{BB962C8B-B14F-4D97-AF65-F5344CB8AC3E}">
        <p14:creationId xmlns:p14="http://schemas.microsoft.com/office/powerpoint/2010/main" val="616571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ADE2935B-9989-DC47-9E4D-94039FB84CCA}"/>
              </a:ext>
            </a:extLst>
          </p:cNvPr>
          <p:cNvSpPr txBox="1">
            <a:spLocks/>
          </p:cNvSpPr>
          <p:nvPr userDrawn="1"/>
        </p:nvSpPr>
        <p:spPr>
          <a:xfrm>
            <a:off x="1142998" y="4084985"/>
            <a:ext cx="6858000" cy="624002"/>
          </a:xfrm>
          <a:prstGeom prst="rect">
            <a:avLst/>
          </a:prstGeom>
        </p:spPr>
        <p:txBody>
          <a:bodyPr/>
          <a:lstStyle>
            <a:lvl1pPr marL="342900" indent="-342900" algn="l" defTabSz="457200" rtl="0" eaLnBrk="1" latinLnBrk="0" hangingPunct="1">
              <a:spcBef>
                <a:spcPct val="20000"/>
              </a:spcBef>
              <a:buClr>
                <a:schemeClr val="bg1"/>
              </a:buClr>
              <a:buSzPct val="150000"/>
              <a:buFont typeface="Wingdings" charset="2"/>
              <a:buChar char="§"/>
              <a:defRPr sz="3000" b="0" i="0" kern="1200" baseline="0">
                <a:solidFill>
                  <a:schemeClr val="tx1"/>
                </a:solidFill>
                <a:latin typeface="Source Sans Pro" charset="0"/>
                <a:ea typeface="Source Sans Pro" charset="0"/>
                <a:cs typeface="Source Sans Pro" charset="0"/>
              </a:defRPr>
            </a:lvl1pPr>
            <a:lvl2pPr marL="742950" indent="-285750" algn="l" defTabSz="457200" rtl="0" eaLnBrk="1" latinLnBrk="0" hangingPunct="1">
              <a:spcBef>
                <a:spcPct val="20000"/>
              </a:spcBef>
              <a:buSzPct val="120000"/>
              <a:buFont typeface="Arial" charset="0"/>
              <a:buChar char="•"/>
              <a:defRPr sz="3000" b="0" i="0" kern="1200">
                <a:solidFill>
                  <a:schemeClr val="tx1"/>
                </a:solidFill>
                <a:latin typeface="Source Sans Pro" charset="0"/>
                <a:ea typeface="Source Sans Pro" charset="0"/>
                <a:cs typeface="Source Sans Pro" charset="0"/>
              </a:defRPr>
            </a:lvl2pPr>
            <a:lvl3pPr marL="1143000" indent="-228600" algn="l" defTabSz="457200" rtl="0" eaLnBrk="1" latinLnBrk="0" hangingPunct="1">
              <a:spcBef>
                <a:spcPct val="20000"/>
              </a:spcBef>
              <a:buSzPct val="80000"/>
              <a:buFont typeface="Courier New" charset="0"/>
              <a:buChar char="o"/>
              <a:defRPr sz="2000" b="0" i="0" kern="1200">
                <a:solidFill>
                  <a:schemeClr val="bg1"/>
                </a:solidFill>
                <a:latin typeface="Source Sans Pro" charset="0"/>
                <a:ea typeface="Source Sans Pro" charset="0"/>
                <a:cs typeface="Source Sans Pro" charset="0"/>
              </a:defRPr>
            </a:lvl3pPr>
            <a:lvl4pPr marL="1600200" indent="-228600" algn="l" defTabSz="457200" rtl="0" eaLnBrk="1" latinLnBrk="0" hangingPunct="1">
              <a:spcBef>
                <a:spcPct val="20000"/>
              </a:spcBef>
              <a:buFont typeface="Courier New" charset="0"/>
              <a:buChar char="o"/>
              <a:defRPr sz="1800" b="0" i="0" kern="1200">
                <a:solidFill>
                  <a:schemeClr val="bg1"/>
                </a:solidFill>
                <a:latin typeface="Source Sans Pro" charset="0"/>
                <a:ea typeface="Source Sans Pro" charset="0"/>
                <a:cs typeface="Source Sans Pro" charset="0"/>
              </a:defRPr>
            </a:lvl4pPr>
            <a:lvl5pPr marL="2057400" indent="-228600" algn="l" defTabSz="457200" rtl="0" eaLnBrk="1" latinLnBrk="0" hangingPunct="1">
              <a:spcBef>
                <a:spcPct val="20000"/>
              </a:spcBef>
              <a:buFont typeface="Arial"/>
              <a:buChar char="»"/>
              <a:defRPr sz="1600" b="0" i="0" kern="1200">
                <a:solidFill>
                  <a:schemeClr val="bg1"/>
                </a:solidFill>
                <a:latin typeface="Source Sans Pro" charset="0"/>
                <a:ea typeface="Source Sans Pro" charset="0"/>
                <a:cs typeface="Source Sans Pro"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Tx/>
              <a:buNone/>
            </a:pPr>
            <a:r>
              <a:rPr lang="en-US" sz="3600" b="1" i="0" spc="100" baseline="0" err="1">
                <a:solidFill>
                  <a:schemeClr val="bg1"/>
                </a:solidFill>
                <a:latin typeface="Source Sans Pro Semibold" panose="020B0503030403020204" pitchFamily="34" charset="77"/>
              </a:rPr>
              <a:t>parentingforfaith.org</a:t>
            </a:r>
            <a:endParaRPr lang="en-US" sz="3600" b="1" i="0" spc="100" baseline="0">
              <a:solidFill>
                <a:schemeClr val="bg1"/>
              </a:solidFill>
              <a:latin typeface="Source Sans Pro Semibold" panose="020B0503030403020204" pitchFamily="34" charset="77"/>
            </a:endParaRPr>
          </a:p>
        </p:txBody>
      </p:sp>
      <p:sp>
        <p:nvSpPr>
          <p:cNvPr id="6" name="Footer Placeholder 10">
            <a:extLst>
              <a:ext uri="{FF2B5EF4-FFF2-40B4-BE49-F238E27FC236}">
                <a16:creationId xmlns:a16="http://schemas.microsoft.com/office/drawing/2014/main" id="{A059E9BF-3684-0A4D-B9F5-5C9AF0725251}"/>
              </a:ext>
            </a:extLst>
          </p:cNvPr>
          <p:cNvSpPr txBox="1">
            <a:spLocks/>
          </p:cNvSpPr>
          <p:nvPr userDrawn="1"/>
        </p:nvSpPr>
        <p:spPr>
          <a:xfrm>
            <a:off x="185114" y="6306463"/>
            <a:ext cx="5718730" cy="361105"/>
          </a:xfrm>
          <a:prstGeom prst="rect">
            <a:avLst/>
          </a:prstGeom>
        </p:spPr>
        <p:txBody>
          <a:bodyPr vert="horz" lIns="91440" tIns="45720" rIns="91440" bIns="45720" rtlCol="0" anchor="ctr"/>
          <a:lstStyle>
            <a:defPPr>
              <a:defRPr lang="en-US"/>
            </a:defPPr>
            <a:lvl1pPr marL="0" algn="ctr" defTabSz="457200" rtl="0" eaLnBrk="1" latinLnBrk="0" hangingPunct="1">
              <a:defRPr sz="1400" b="0" i="0" kern="1200" baseline="0">
                <a:solidFill>
                  <a:schemeClr val="tx1"/>
                </a:solidFill>
                <a:latin typeface="Source Sans Pro" panose="020B0503030403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GB" sz="900" b="0" i="0" u="none" strike="noStrike" kern="1200" baseline="0">
                <a:solidFill>
                  <a:schemeClr val="bg1"/>
                </a:solidFill>
                <a:effectLst/>
                <a:latin typeface="Source Sans Pro" panose="020B0503030403020204" pitchFamily="34" charset="77"/>
                <a:ea typeface="+mn-ea"/>
                <a:cs typeface="+mn-cs"/>
              </a:rPr>
              <a:t>The </a:t>
            </a:r>
            <a:r>
              <a:rPr lang="en-GB" sz="900" b="1" i="0" u="none" strike="noStrike" kern="1200" baseline="0">
                <a:solidFill>
                  <a:schemeClr val="bg1"/>
                </a:solidFill>
                <a:effectLst/>
                <a:latin typeface="Source Sans Pro" panose="020B0503030403020204" pitchFamily="34" charset="77"/>
                <a:ea typeface="+mn-ea"/>
                <a:cs typeface="+mn-cs"/>
              </a:rPr>
              <a:t>Parenting for Faith®</a:t>
            </a:r>
            <a:r>
              <a:rPr lang="en-GB" sz="900" b="0" i="0" u="none" strike="noStrike" kern="1200" baseline="0">
                <a:solidFill>
                  <a:schemeClr val="bg1"/>
                </a:solidFill>
                <a:effectLst/>
                <a:latin typeface="Source Sans Pro" panose="020B0503030403020204" pitchFamily="34" charset="77"/>
                <a:ea typeface="+mn-ea"/>
                <a:cs typeface="+mn-cs"/>
              </a:rPr>
              <a:t> name and logo are registered trade marks of Bible Reading Fellowship, a charity (233280) and company limited by guarantee (301324), registered in England and Wales  </a:t>
            </a:r>
            <a:r>
              <a:rPr lang="en-GB" sz="900" b="1" i="0" u="none" strike="noStrike" kern="1200" baseline="0" err="1">
                <a:solidFill>
                  <a:schemeClr val="bg1"/>
                </a:solidFill>
                <a:effectLst/>
                <a:latin typeface="Source Sans Pro" panose="020B0503030403020204" pitchFamily="34" charset="77"/>
                <a:ea typeface="+mn-ea"/>
                <a:cs typeface="+mn-cs"/>
              </a:rPr>
              <a:t>brf.org.uk</a:t>
            </a:r>
            <a:endParaRPr lang="en-GB" sz="900" b="1" i="0" baseline="30000">
              <a:solidFill>
                <a:schemeClr val="bg1"/>
              </a:solidFill>
              <a:latin typeface="Source Sans Pro" panose="020B0503030403020204" pitchFamily="34" charset="77"/>
              <a:ea typeface="Source Sans Pro Semibold" charset="0"/>
              <a:cs typeface="Source Sans Pro Semibold" charset="0"/>
            </a:endParaRPr>
          </a:p>
        </p:txBody>
      </p:sp>
      <p:sp>
        <p:nvSpPr>
          <p:cNvPr id="5" name="Title 1">
            <a:extLst>
              <a:ext uri="{FF2B5EF4-FFF2-40B4-BE49-F238E27FC236}">
                <a16:creationId xmlns:a16="http://schemas.microsoft.com/office/drawing/2014/main" id="{7E287E6A-DA78-784A-BA27-FAD2E1DB3BB4}"/>
              </a:ext>
            </a:extLst>
          </p:cNvPr>
          <p:cNvSpPr txBox="1">
            <a:spLocks/>
          </p:cNvSpPr>
          <p:nvPr userDrawn="1"/>
        </p:nvSpPr>
        <p:spPr>
          <a:xfrm>
            <a:off x="1143000" y="2920958"/>
            <a:ext cx="6858000" cy="1010653"/>
          </a:xfrm>
          <a:prstGeom prst="rect">
            <a:avLst/>
          </a:prstGeom>
        </p:spPr>
        <p:txBody>
          <a:bodyPr anchor="b"/>
          <a:lstStyle>
            <a:lvl1pPr algn="ctr" defTabSz="457200" rtl="0" eaLnBrk="1" latinLnBrk="0" hangingPunct="1">
              <a:lnSpc>
                <a:spcPct val="100000"/>
              </a:lnSpc>
              <a:spcBef>
                <a:spcPct val="0"/>
              </a:spcBef>
              <a:buNone/>
              <a:defRPr sz="2700" kern="1200" baseline="0">
                <a:solidFill>
                  <a:schemeClr val="tx1"/>
                </a:solidFill>
                <a:latin typeface="Source Sans Pro" charset="0"/>
                <a:ea typeface="Source Sans Pro" charset="0"/>
                <a:cs typeface="Source Sans Pro" charset="0"/>
              </a:defRPr>
            </a:lvl1pPr>
          </a:lstStyle>
          <a:p>
            <a:r>
              <a:rPr lang="en-GB" sz="3000">
                <a:solidFill>
                  <a:schemeClr val="bg1"/>
                </a:solidFill>
              </a:rPr>
              <a:t>To find out more, please visit </a:t>
            </a:r>
          </a:p>
        </p:txBody>
      </p:sp>
      <p:pic>
        <p:nvPicPr>
          <p:cNvPr id="8" name="Picture 7">
            <a:extLst>
              <a:ext uri="{FF2B5EF4-FFF2-40B4-BE49-F238E27FC236}">
                <a16:creationId xmlns:a16="http://schemas.microsoft.com/office/drawing/2014/main" id="{BC0D0960-61DE-F14C-BB6D-A733FB4945CE}"/>
              </a:ext>
            </a:extLst>
          </p:cNvPr>
          <p:cNvPicPr>
            <a:picLocks noChangeAspect="1"/>
          </p:cNvPicPr>
          <p:nvPr userDrawn="1"/>
        </p:nvPicPr>
        <p:blipFill>
          <a:blip r:embed="rId2"/>
          <a:srcRect/>
          <a:stretch/>
        </p:blipFill>
        <p:spPr>
          <a:xfrm>
            <a:off x="2071060" y="1965751"/>
            <a:ext cx="5001880" cy="807265"/>
          </a:xfrm>
          <a:prstGeom prst="rect">
            <a:avLst/>
          </a:prstGeom>
        </p:spPr>
      </p:pic>
    </p:spTree>
    <p:extLst>
      <p:ext uri="{BB962C8B-B14F-4D97-AF65-F5344CB8AC3E}">
        <p14:creationId xmlns:p14="http://schemas.microsoft.com/office/powerpoint/2010/main" val="2141375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40238DD8-6A87-9E4F-B09E-9CCBF72BBBA0}"/>
              </a:ext>
            </a:extLst>
          </p:cNvPr>
          <p:cNvSpPr txBox="1">
            <a:spLocks/>
          </p:cNvSpPr>
          <p:nvPr userDrawn="1"/>
        </p:nvSpPr>
        <p:spPr>
          <a:xfrm>
            <a:off x="685800" y="3229973"/>
            <a:ext cx="7772400" cy="981776"/>
          </a:xfrm>
          <a:prstGeom prst="rect">
            <a:avLst/>
          </a:prstGeom>
          <a:noFill/>
        </p:spPr>
        <p:txBody>
          <a:bodyPr>
            <a:noAutofit/>
          </a:bodyPr>
          <a:lstStyle>
            <a:lvl1pPr algn="ctr" defTabSz="457200" rtl="0" eaLnBrk="1" latinLnBrk="0" hangingPunct="1">
              <a:spcBef>
                <a:spcPct val="0"/>
              </a:spcBef>
              <a:buNone/>
              <a:defRPr sz="3400" b="1" i="0" kern="1200" baseline="0">
                <a:solidFill>
                  <a:schemeClr val="tx1"/>
                </a:solidFill>
                <a:latin typeface="Source Sans Pro Semibold" panose="020B0503030403020204" pitchFamily="34" charset="77"/>
                <a:ea typeface="Source Sans Pro" panose="020B0503030403020204" pitchFamily="34" charset="77"/>
                <a:cs typeface="Source Sans Pro" panose="020B0503030403020204" pitchFamily="34" charset="77"/>
              </a:defRPr>
            </a:lvl1pPr>
          </a:lstStyle>
          <a:p>
            <a:pPr>
              <a:lnSpc>
                <a:spcPct val="110000"/>
              </a:lnSpc>
            </a:pPr>
            <a:r>
              <a:rPr lang="en-GB" sz="3000">
                <a:solidFill>
                  <a:schemeClr val="bg1"/>
                </a:solidFill>
              </a:rPr>
              <a:t>Equipping parents and carers to raise </a:t>
            </a:r>
            <a:br>
              <a:rPr lang="en-GB" sz="3000">
                <a:solidFill>
                  <a:schemeClr val="bg1"/>
                </a:solidFill>
              </a:rPr>
            </a:br>
            <a:r>
              <a:rPr lang="en-GB" sz="3000">
                <a:solidFill>
                  <a:schemeClr val="bg1"/>
                </a:solidFill>
              </a:rPr>
              <a:t>God-connected children and teens</a:t>
            </a:r>
            <a:endParaRPr lang="en-US" sz="3000">
              <a:solidFill>
                <a:schemeClr val="bg1"/>
              </a:solidFill>
            </a:endParaRPr>
          </a:p>
        </p:txBody>
      </p:sp>
      <p:pic>
        <p:nvPicPr>
          <p:cNvPr id="3" name="Picture 2">
            <a:extLst>
              <a:ext uri="{FF2B5EF4-FFF2-40B4-BE49-F238E27FC236}">
                <a16:creationId xmlns:a16="http://schemas.microsoft.com/office/drawing/2014/main" id="{3F21F923-1959-1D4D-9393-0EC0D3FAE873}"/>
              </a:ext>
            </a:extLst>
          </p:cNvPr>
          <p:cNvPicPr>
            <a:picLocks noChangeAspect="1"/>
          </p:cNvPicPr>
          <p:nvPr userDrawn="1"/>
        </p:nvPicPr>
        <p:blipFill>
          <a:blip r:embed="rId2"/>
          <a:srcRect/>
          <a:stretch/>
        </p:blipFill>
        <p:spPr>
          <a:xfrm>
            <a:off x="2071060" y="1955812"/>
            <a:ext cx="5001880" cy="807265"/>
          </a:xfrm>
          <a:prstGeom prst="rect">
            <a:avLst/>
          </a:prstGeom>
        </p:spPr>
      </p:pic>
      <p:sp>
        <p:nvSpPr>
          <p:cNvPr id="7" name="Footer Placeholder 10">
            <a:extLst>
              <a:ext uri="{FF2B5EF4-FFF2-40B4-BE49-F238E27FC236}">
                <a16:creationId xmlns:a16="http://schemas.microsoft.com/office/drawing/2014/main" id="{CBCA2A78-D02B-DC42-8C3F-0AD979B73520}"/>
              </a:ext>
            </a:extLst>
          </p:cNvPr>
          <p:cNvSpPr txBox="1">
            <a:spLocks/>
          </p:cNvSpPr>
          <p:nvPr userDrawn="1"/>
        </p:nvSpPr>
        <p:spPr>
          <a:xfrm>
            <a:off x="185113" y="6306463"/>
            <a:ext cx="5708791" cy="361105"/>
          </a:xfrm>
          <a:prstGeom prst="rect">
            <a:avLst/>
          </a:prstGeom>
        </p:spPr>
        <p:txBody>
          <a:bodyPr vert="horz" lIns="91440" tIns="45720" rIns="91440" bIns="45720" rtlCol="0" anchor="ctr"/>
          <a:lstStyle>
            <a:defPPr>
              <a:defRPr lang="en-US"/>
            </a:defPPr>
            <a:lvl1pPr marL="0" algn="ctr" defTabSz="457200" rtl="0" eaLnBrk="1" latinLnBrk="0" hangingPunct="1">
              <a:defRPr sz="1400" b="0" i="0" kern="1200" baseline="0">
                <a:solidFill>
                  <a:schemeClr val="tx1"/>
                </a:solidFill>
                <a:latin typeface="Source Sans Pro" panose="020B0503030403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GB" sz="900" b="0" i="0" u="none" strike="noStrike" kern="1200" baseline="0">
                <a:solidFill>
                  <a:schemeClr val="bg1"/>
                </a:solidFill>
                <a:effectLst/>
                <a:latin typeface="Source Sans Pro" panose="020B0503030403020204" pitchFamily="34" charset="77"/>
                <a:ea typeface="+mn-ea"/>
                <a:cs typeface="+mn-cs"/>
              </a:rPr>
              <a:t>The </a:t>
            </a:r>
            <a:r>
              <a:rPr lang="en-GB" sz="900" b="1" i="0" u="none" strike="noStrike" kern="1200" baseline="0">
                <a:solidFill>
                  <a:schemeClr val="bg1"/>
                </a:solidFill>
                <a:effectLst/>
                <a:latin typeface="Source Sans Pro" panose="020B0503030403020204" pitchFamily="34" charset="77"/>
                <a:ea typeface="+mn-ea"/>
                <a:cs typeface="+mn-cs"/>
              </a:rPr>
              <a:t>Parenting for Faith®</a:t>
            </a:r>
            <a:r>
              <a:rPr lang="en-GB" sz="900" b="0" i="0" u="none" strike="noStrike" kern="1200" baseline="0">
                <a:solidFill>
                  <a:schemeClr val="bg1"/>
                </a:solidFill>
                <a:effectLst/>
                <a:latin typeface="Source Sans Pro" panose="020B0503030403020204" pitchFamily="34" charset="77"/>
                <a:ea typeface="+mn-ea"/>
                <a:cs typeface="+mn-cs"/>
              </a:rPr>
              <a:t> name and logo are registered trade marks of Bible Reading Fellowship, a charity (233280) and company limited by guarantee (301324), registered in England and Wales  </a:t>
            </a:r>
            <a:r>
              <a:rPr lang="en-GB" sz="900" b="1" i="0" u="none" strike="noStrike" kern="1200" baseline="0" err="1">
                <a:solidFill>
                  <a:schemeClr val="bg1"/>
                </a:solidFill>
                <a:effectLst/>
                <a:latin typeface="Source Sans Pro" panose="020B0503030403020204" pitchFamily="34" charset="77"/>
                <a:ea typeface="+mn-ea"/>
                <a:cs typeface="+mn-cs"/>
              </a:rPr>
              <a:t>brf.org.uk</a:t>
            </a:r>
            <a:endParaRPr lang="en-GB" sz="900" b="1" i="0" baseline="30000">
              <a:solidFill>
                <a:schemeClr val="bg1"/>
              </a:solidFill>
              <a:latin typeface="Source Sans Pro" panose="020B0503030403020204" pitchFamily="34" charset="77"/>
              <a:ea typeface="Source Sans Pro Semibold" charset="0"/>
              <a:cs typeface="Source Sans Pro Semibold" charset="0"/>
            </a:endParaRPr>
          </a:p>
        </p:txBody>
      </p:sp>
    </p:spTree>
    <p:extLst>
      <p:ext uri="{BB962C8B-B14F-4D97-AF65-F5344CB8AC3E}">
        <p14:creationId xmlns:p14="http://schemas.microsoft.com/office/powerpoint/2010/main" val="1595917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1"/>
        <p:cNvGrpSpPr/>
        <p:nvPr/>
      </p:nvGrpSpPr>
      <p:grpSpPr>
        <a:xfrm>
          <a:off x="0" y="0"/>
          <a:ext cx="0" cy="0"/>
          <a:chOff x="0" y="0"/>
          <a:chExt cx="0" cy="0"/>
        </a:xfrm>
      </p:grpSpPr>
    </p:spTree>
    <p:extLst>
      <p:ext uri="{BB962C8B-B14F-4D97-AF65-F5344CB8AC3E}">
        <p14:creationId xmlns:p14="http://schemas.microsoft.com/office/powerpoint/2010/main" val="2219174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616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Footer Placeholder 10">
            <a:extLst>
              <a:ext uri="{FF2B5EF4-FFF2-40B4-BE49-F238E27FC236}">
                <a16:creationId xmlns:a16="http://schemas.microsoft.com/office/drawing/2014/main" id="{D9A8B7A4-DC87-2FE4-045E-2B53F79070B5}"/>
              </a:ext>
            </a:extLst>
          </p:cNvPr>
          <p:cNvSpPr txBox="1">
            <a:spLocks/>
          </p:cNvSpPr>
          <p:nvPr userDrawn="1"/>
        </p:nvSpPr>
        <p:spPr>
          <a:xfrm>
            <a:off x="185113" y="6306463"/>
            <a:ext cx="5788304" cy="361105"/>
          </a:xfrm>
          <a:prstGeom prst="rect">
            <a:avLst/>
          </a:prstGeom>
        </p:spPr>
        <p:txBody>
          <a:bodyPr vert="horz" lIns="91440" tIns="45720" rIns="91440" bIns="45720" rtlCol="0" anchor="ctr"/>
          <a:lstStyle>
            <a:defPPr>
              <a:defRPr lang="en-US"/>
            </a:defPPr>
            <a:lvl1pPr marL="0" algn="ctr" defTabSz="457200" rtl="0" eaLnBrk="1" latinLnBrk="0" hangingPunct="1">
              <a:defRPr sz="1400" b="0" i="0" kern="1200" baseline="0">
                <a:solidFill>
                  <a:schemeClr val="tx1"/>
                </a:solidFill>
                <a:latin typeface="Source Sans Pro" panose="020B0503030403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GB" sz="900" b="0" i="0" u="none" strike="noStrike" kern="1200" baseline="0">
                <a:solidFill>
                  <a:schemeClr val="bg1"/>
                </a:solidFill>
                <a:effectLst/>
                <a:latin typeface="Source Sans Pro" panose="020B0503030403020204" pitchFamily="34" charset="77"/>
                <a:ea typeface="+mn-ea"/>
                <a:cs typeface="+mn-cs"/>
              </a:rPr>
              <a:t>The </a:t>
            </a:r>
            <a:r>
              <a:rPr lang="en-GB" sz="900" b="1" i="0" u="none" strike="noStrike" kern="1200" baseline="0">
                <a:solidFill>
                  <a:schemeClr val="bg1"/>
                </a:solidFill>
                <a:effectLst/>
                <a:latin typeface="Source Sans Pro" panose="020B0503030403020204" pitchFamily="34" charset="77"/>
                <a:ea typeface="+mn-ea"/>
                <a:cs typeface="+mn-cs"/>
              </a:rPr>
              <a:t>Parenting for Faith®</a:t>
            </a:r>
            <a:r>
              <a:rPr lang="en-GB" sz="900" b="0" i="0" u="none" strike="noStrike" kern="1200" baseline="0">
                <a:solidFill>
                  <a:schemeClr val="bg1"/>
                </a:solidFill>
                <a:effectLst/>
                <a:latin typeface="Source Sans Pro" panose="020B0503030403020204" pitchFamily="34" charset="77"/>
                <a:ea typeface="+mn-ea"/>
                <a:cs typeface="+mn-cs"/>
              </a:rPr>
              <a:t> name and logo are registered trade marks of Bible Reading Fellowship, a charity (233280) and company limited by guarantee (301324), registered in England and Wales  </a:t>
            </a:r>
            <a:r>
              <a:rPr lang="en-GB" sz="900" b="1" i="0" u="none" strike="noStrike" kern="1200" baseline="0" err="1">
                <a:solidFill>
                  <a:schemeClr val="bg1"/>
                </a:solidFill>
                <a:effectLst/>
                <a:latin typeface="Source Sans Pro" panose="020B0503030403020204" pitchFamily="34" charset="77"/>
                <a:ea typeface="+mn-ea"/>
                <a:cs typeface="+mn-cs"/>
              </a:rPr>
              <a:t>brf.org.uk</a:t>
            </a:r>
            <a:endParaRPr lang="en-GB" sz="900" b="1" i="0" baseline="30000">
              <a:solidFill>
                <a:schemeClr val="bg1"/>
              </a:solidFill>
              <a:latin typeface="Source Sans Pro" panose="020B0503030403020204" pitchFamily="34" charset="77"/>
              <a:ea typeface="Source Sans Pro Semibold" charset="0"/>
              <a:cs typeface="Source Sans Pro Semibold" charset="0"/>
            </a:endParaRPr>
          </a:p>
        </p:txBody>
      </p:sp>
      <p:sp>
        <p:nvSpPr>
          <p:cNvPr id="4" name="Rectangle 3">
            <a:extLst>
              <a:ext uri="{FF2B5EF4-FFF2-40B4-BE49-F238E27FC236}">
                <a16:creationId xmlns:a16="http://schemas.microsoft.com/office/drawing/2014/main" id="{B6DB921E-71B7-C425-2057-C2F282B51BBE}"/>
              </a:ext>
            </a:extLst>
          </p:cNvPr>
          <p:cNvSpPr/>
          <p:nvPr userDrawn="1"/>
        </p:nvSpPr>
        <p:spPr>
          <a:xfrm>
            <a:off x="1013791" y="1713145"/>
            <a:ext cx="7116417" cy="3431709"/>
          </a:xfrm>
          <a:prstGeom prst="rect">
            <a:avLst/>
          </a:prstGeom>
        </p:spPr>
        <p:txBody>
          <a:bodyPr wrap="square" anchor="ctr">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GB" sz="2800" b="0" i="0" kern="1200" spc="0">
                <a:solidFill>
                  <a:schemeClr val="bg1"/>
                </a:solidFill>
                <a:effectLst/>
                <a:latin typeface="Poppins Light" pitchFamily="2" charset="77"/>
                <a:ea typeface="Nanum Pen" pitchFamily="2" charset="-127"/>
                <a:cs typeface="Poppins Light" pitchFamily="2" charset="77"/>
              </a:rPr>
              <a:t>As a charity, we rely on fundraising and gifts in wills to deliver Anna Chaplaincy, BRF Resources, Messy Church and Parenting for Faith. Your gift helps us impact thousands of lives each year. </a:t>
            </a:r>
            <a:r>
              <a:rPr lang="en-GB" sz="2800" b="0" i="0" kern="1200" spc="0">
                <a:solidFill>
                  <a:schemeClr val="bg1"/>
                </a:solidFill>
                <a:effectLst/>
                <a:latin typeface="Poppins Medium" pitchFamily="2" charset="77"/>
                <a:ea typeface="Nanum Pen" pitchFamily="2" charset="-127"/>
                <a:cs typeface="Poppins Medium" pitchFamily="2" charset="77"/>
              </a:rPr>
              <a:t>Please support our work.</a:t>
            </a:r>
          </a:p>
          <a:p>
            <a:pPr algn="just">
              <a:lnSpc>
                <a:spcPct val="200000"/>
              </a:lnSpc>
            </a:pPr>
            <a:r>
              <a:rPr lang="en-GB" sz="2800" b="1" i="0" kern="1200" err="1">
                <a:solidFill>
                  <a:schemeClr val="bg1"/>
                </a:solidFill>
                <a:effectLst/>
                <a:latin typeface="Poppins" pitchFamily="2" charset="77"/>
                <a:ea typeface="Nanum Pen" pitchFamily="2" charset="-127"/>
                <a:cs typeface="Poppins" pitchFamily="2" charset="77"/>
              </a:rPr>
              <a:t>brf.org.uk</a:t>
            </a:r>
            <a:r>
              <a:rPr lang="en-GB" sz="2800" b="1" i="0" kern="1200">
                <a:solidFill>
                  <a:schemeClr val="bg1"/>
                </a:solidFill>
                <a:effectLst/>
                <a:latin typeface="Poppins" pitchFamily="2" charset="77"/>
                <a:ea typeface="Nanum Pen" pitchFamily="2" charset="-127"/>
                <a:cs typeface="Poppins" pitchFamily="2" charset="77"/>
              </a:rPr>
              <a:t>/give   +44 (0)1865 319700</a:t>
            </a:r>
          </a:p>
        </p:txBody>
      </p:sp>
    </p:spTree>
    <p:extLst>
      <p:ext uri="{BB962C8B-B14F-4D97-AF65-F5344CB8AC3E}">
        <p14:creationId xmlns:p14="http://schemas.microsoft.com/office/powerpoint/2010/main" val="369678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5" Type="http://schemas.openxmlformats.org/officeDocument/2006/relationships/image" Target="../media/image2.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F94D7"/>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603F0F1-5AEF-A21F-FD0E-E5857F6EA964}"/>
              </a:ext>
            </a:extLst>
          </p:cNvPr>
          <p:cNvPicPr>
            <a:picLocks noChangeAspect="1"/>
          </p:cNvPicPr>
          <p:nvPr userDrawn="1"/>
        </p:nvPicPr>
        <p:blipFill>
          <a:blip r:embed="rId9"/>
          <a:srcRect/>
          <a:stretch/>
        </p:blipFill>
        <p:spPr>
          <a:xfrm>
            <a:off x="8243176" y="284263"/>
            <a:ext cx="613675" cy="799969"/>
          </a:xfrm>
          <a:prstGeom prst="rect">
            <a:avLst/>
          </a:prstGeom>
        </p:spPr>
      </p:pic>
    </p:spTree>
    <p:extLst>
      <p:ext uri="{BB962C8B-B14F-4D97-AF65-F5344CB8AC3E}">
        <p14:creationId xmlns:p14="http://schemas.microsoft.com/office/powerpoint/2010/main" val="853005305"/>
      </p:ext>
    </p:extLst>
  </p:cSld>
  <p:clrMap bg1="lt1" tx1="dk1" bg2="lt2" tx2="dk2" accent1="accent1" accent2="accent2" accent3="accent3" accent4="accent4" accent5="accent5" accent6="accent6" hlink="hlink" folHlink="folHlink"/>
  <p:sldLayoutIdLst>
    <p:sldLayoutId id="2147483688" r:id="rId1"/>
    <p:sldLayoutId id="2147483687" r:id="rId2"/>
    <p:sldLayoutId id="2147483652" r:id="rId3"/>
    <p:sldLayoutId id="2147483676" r:id="rId4"/>
    <p:sldLayoutId id="2147483673" r:id="rId5"/>
    <p:sldLayoutId id="2147483649" r:id="rId6"/>
    <p:sldLayoutId id="2147483689" r:id="rId7"/>
  </p:sldLayoutIdLst>
  <p:txStyles>
    <p:titleStyle>
      <a:lvl1pPr algn="l" defTabSz="457200" rtl="0" eaLnBrk="1" latinLnBrk="0" hangingPunct="1">
        <a:spcBef>
          <a:spcPct val="0"/>
        </a:spcBef>
        <a:buNone/>
        <a:defRPr sz="3500" kern="1200" baseline="0">
          <a:solidFill>
            <a:schemeClr val="tx1"/>
          </a:solidFill>
          <a:latin typeface="Source Sans Pro" panose="020B0503030403020204" pitchFamily="34" charset="77"/>
          <a:ea typeface="Source Sans Pro" panose="020B0503030403020204" pitchFamily="34" charset="77"/>
          <a:cs typeface="Source Sans Pro" panose="020B0503030403020204" pitchFamily="34" charset="77"/>
        </a:defRPr>
      </a:lvl1pPr>
    </p:titleStyle>
    <p:bodyStyle>
      <a:lvl1pPr marL="342900" indent="-342900" algn="l" defTabSz="457200" rtl="0" eaLnBrk="1" latinLnBrk="0" hangingPunct="1">
        <a:spcBef>
          <a:spcPct val="20000"/>
        </a:spcBef>
        <a:buClr>
          <a:schemeClr val="bg1"/>
        </a:buClr>
        <a:buSzPct val="150000"/>
        <a:buFont typeface="Wingdings" charset="2"/>
        <a:buChar char="§"/>
        <a:defRPr sz="3000" b="0" i="0" kern="1200" baseline="0">
          <a:solidFill>
            <a:schemeClr val="tx1"/>
          </a:solidFill>
          <a:latin typeface="Source Sans Pro" charset="0"/>
          <a:ea typeface="Source Sans Pro" charset="0"/>
          <a:cs typeface="Source Sans Pro" charset="0"/>
        </a:defRPr>
      </a:lvl1pPr>
      <a:lvl2pPr marL="742950" indent="-285750" algn="l" defTabSz="457200" rtl="0" eaLnBrk="1" latinLnBrk="0" hangingPunct="1">
        <a:spcBef>
          <a:spcPct val="20000"/>
        </a:spcBef>
        <a:buSzPct val="120000"/>
        <a:buFont typeface="Arial" charset="0"/>
        <a:buChar char="•"/>
        <a:defRPr sz="3000" b="0" i="0" kern="1200">
          <a:solidFill>
            <a:schemeClr val="tx1"/>
          </a:solidFill>
          <a:latin typeface="Source Sans Pro" charset="0"/>
          <a:ea typeface="Source Sans Pro" charset="0"/>
          <a:cs typeface="Source Sans Pro" charset="0"/>
        </a:defRPr>
      </a:lvl2pPr>
      <a:lvl3pPr marL="1143000" indent="-228600" algn="l" defTabSz="457200" rtl="0" eaLnBrk="1" latinLnBrk="0" hangingPunct="1">
        <a:spcBef>
          <a:spcPct val="20000"/>
        </a:spcBef>
        <a:buSzPct val="80000"/>
        <a:buFont typeface="Courier New" charset="0"/>
        <a:buChar char="o"/>
        <a:defRPr sz="2000" b="0" i="0" kern="1200">
          <a:solidFill>
            <a:schemeClr val="bg1"/>
          </a:solidFill>
          <a:latin typeface="Source Sans Pro" charset="0"/>
          <a:ea typeface="Source Sans Pro" charset="0"/>
          <a:cs typeface="Source Sans Pro" charset="0"/>
        </a:defRPr>
      </a:lvl3pPr>
      <a:lvl4pPr marL="1600200" indent="-228600" algn="l" defTabSz="457200" rtl="0" eaLnBrk="1" latinLnBrk="0" hangingPunct="1">
        <a:spcBef>
          <a:spcPct val="20000"/>
        </a:spcBef>
        <a:buFont typeface="Courier New" charset="0"/>
        <a:buChar char="o"/>
        <a:defRPr sz="1800" b="0" i="0" kern="1200">
          <a:solidFill>
            <a:schemeClr val="bg1"/>
          </a:solidFill>
          <a:latin typeface="Source Sans Pro" charset="0"/>
          <a:ea typeface="Source Sans Pro" charset="0"/>
          <a:cs typeface="Source Sans Pro" charset="0"/>
        </a:defRPr>
      </a:lvl4pPr>
      <a:lvl5pPr marL="2057400" indent="-228600" algn="l" defTabSz="457200" rtl="0" eaLnBrk="1" latinLnBrk="0" hangingPunct="1">
        <a:spcBef>
          <a:spcPct val="20000"/>
        </a:spcBef>
        <a:buFont typeface="Arial"/>
        <a:buChar char="»"/>
        <a:defRPr sz="1600" b="0" i="0" kern="1200">
          <a:solidFill>
            <a:schemeClr val="bg1"/>
          </a:solidFill>
          <a:latin typeface="Source Sans Pro" charset="0"/>
          <a:ea typeface="Source Sans Pro" charset="0"/>
          <a:cs typeface="Source Sans Pro"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3F94D7"/>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8BEEB6-3D06-04E9-1C7A-914F6F0EAA41}"/>
              </a:ext>
            </a:extLst>
          </p:cNvPr>
          <p:cNvPicPr>
            <a:picLocks noChangeAspect="1"/>
          </p:cNvPicPr>
          <p:nvPr userDrawn="1"/>
        </p:nvPicPr>
        <p:blipFill>
          <a:blip r:embed="rId5"/>
          <a:srcRect/>
          <a:stretch/>
        </p:blipFill>
        <p:spPr>
          <a:xfrm>
            <a:off x="6687813" y="284263"/>
            <a:ext cx="2169038" cy="350066"/>
          </a:xfrm>
          <a:prstGeom prst="rect">
            <a:avLst/>
          </a:prstGeom>
        </p:spPr>
      </p:pic>
    </p:spTree>
    <p:extLst>
      <p:ext uri="{BB962C8B-B14F-4D97-AF65-F5344CB8AC3E}">
        <p14:creationId xmlns:p14="http://schemas.microsoft.com/office/powerpoint/2010/main" val="2327948520"/>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Lst>
  <p:txStyles>
    <p:titleStyle>
      <a:lvl1pPr algn="l" defTabSz="457200" rtl="0" eaLnBrk="1" latinLnBrk="0" hangingPunct="1">
        <a:spcBef>
          <a:spcPct val="0"/>
        </a:spcBef>
        <a:buNone/>
        <a:defRPr sz="3500" kern="1200" baseline="0">
          <a:solidFill>
            <a:schemeClr val="tx1"/>
          </a:solidFill>
          <a:latin typeface="Source Sans Pro" panose="020B0503030403020204" pitchFamily="34" charset="77"/>
          <a:ea typeface="Source Sans Pro" panose="020B0503030403020204" pitchFamily="34" charset="77"/>
          <a:cs typeface="Source Sans Pro" panose="020B0503030403020204" pitchFamily="34" charset="77"/>
        </a:defRPr>
      </a:lvl1pPr>
    </p:titleStyle>
    <p:bodyStyle>
      <a:lvl1pPr marL="342900" indent="-342900" algn="l" defTabSz="457200" rtl="0" eaLnBrk="1" latinLnBrk="0" hangingPunct="1">
        <a:spcBef>
          <a:spcPct val="20000"/>
        </a:spcBef>
        <a:buClr>
          <a:schemeClr val="bg1"/>
        </a:buClr>
        <a:buSzPct val="150000"/>
        <a:buFont typeface="Wingdings" charset="2"/>
        <a:buChar char="§"/>
        <a:defRPr sz="3000" b="0" i="0" kern="1200" baseline="0">
          <a:solidFill>
            <a:schemeClr val="tx1"/>
          </a:solidFill>
          <a:latin typeface="Source Sans Pro" charset="0"/>
          <a:ea typeface="Source Sans Pro" charset="0"/>
          <a:cs typeface="Source Sans Pro" charset="0"/>
        </a:defRPr>
      </a:lvl1pPr>
      <a:lvl2pPr marL="742950" indent="-285750" algn="l" defTabSz="457200" rtl="0" eaLnBrk="1" latinLnBrk="0" hangingPunct="1">
        <a:spcBef>
          <a:spcPct val="20000"/>
        </a:spcBef>
        <a:buSzPct val="120000"/>
        <a:buFont typeface="Arial" charset="0"/>
        <a:buChar char="•"/>
        <a:defRPr sz="3000" b="0" i="0" kern="1200">
          <a:solidFill>
            <a:schemeClr val="tx1"/>
          </a:solidFill>
          <a:latin typeface="Source Sans Pro" charset="0"/>
          <a:ea typeface="Source Sans Pro" charset="0"/>
          <a:cs typeface="Source Sans Pro" charset="0"/>
        </a:defRPr>
      </a:lvl2pPr>
      <a:lvl3pPr marL="1143000" indent="-228600" algn="l" defTabSz="457200" rtl="0" eaLnBrk="1" latinLnBrk="0" hangingPunct="1">
        <a:spcBef>
          <a:spcPct val="20000"/>
        </a:spcBef>
        <a:buSzPct val="80000"/>
        <a:buFont typeface="Courier New" charset="0"/>
        <a:buChar char="o"/>
        <a:defRPr sz="2000" b="0" i="0" kern="1200">
          <a:solidFill>
            <a:schemeClr val="bg1"/>
          </a:solidFill>
          <a:latin typeface="Source Sans Pro" charset="0"/>
          <a:ea typeface="Source Sans Pro" charset="0"/>
          <a:cs typeface="Source Sans Pro" charset="0"/>
        </a:defRPr>
      </a:lvl3pPr>
      <a:lvl4pPr marL="1600200" indent="-228600" algn="l" defTabSz="457200" rtl="0" eaLnBrk="1" latinLnBrk="0" hangingPunct="1">
        <a:spcBef>
          <a:spcPct val="20000"/>
        </a:spcBef>
        <a:buFont typeface="Courier New" charset="0"/>
        <a:buChar char="o"/>
        <a:defRPr sz="1800" b="0" i="0" kern="1200">
          <a:solidFill>
            <a:schemeClr val="bg1"/>
          </a:solidFill>
          <a:latin typeface="Source Sans Pro" charset="0"/>
          <a:ea typeface="Source Sans Pro" charset="0"/>
          <a:cs typeface="Source Sans Pro" charset="0"/>
        </a:defRPr>
      </a:lvl4pPr>
      <a:lvl5pPr marL="2057400" indent="-228600" algn="l" defTabSz="457200" rtl="0" eaLnBrk="1" latinLnBrk="0" hangingPunct="1">
        <a:spcBef>
          <a:spcPct val="20000"/>
        </a:spcBef>
        <a:buFont typeface="Arial"/>
        <a:buChar char="»"/>
        <a:defRPr sz="1600" b="0" i="0" kern="1200">
          <a:solidFill>
            <a:schemeClr val="bg1"/>
          </a:solidFill>
          <a:latin typeface="Source Sans Pro" charset="0"/>
          <a:ea typeface="Source Sans Pro" charset="0"/>
          <a:cs typeface="Source Sans Pro"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g"/><Relationship Id="rId4" Type="http://schemas.openxmlformats.org/officeDocument/2006/relationships/hyperlink" Target="mailto:kate.Irvine@brf.org.uk"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15714B6-0AC5-7838-935A-3058BF87D7C9}"/>
              </a:ext>
            </a:extLst>
          </p:cNvPr>
          <p:cNvSpPr txBox="1">
            <a:spLocks/>
          </p:cNvSpPr>
          <p:nvPr/>
        </p:nvSpPr>
        <p:spPr>
          <a:xfrm>
            <a:off x="1692448" y="2091547"/>
            <a:ext cx="5759104" cy="981776"/>
          </a:xfrm>
          <a:prstGeom prst="rect">
            <a:avLst/>
          </a:prstGeom>
          <a:noFill/>
        </p:spPr>
        <p:txBody>
          <a:bodyPr lIns="91440" tIns="45720" rIns="91440" bIns="45720" anchor="t">
            <a:noAutofit/>
          </a:bodyPr>
          <a:lstStyle>
            <a:lvl1pPr algn="ctr" defTabSz="457200" rtl="0" eaLnBrk="1" latinLnBrk="0" hangingPunct="1">
              <a:spcBef>
                <a:spcPct val="0"/>
              </a:spcBef>
              <a:buNone/>
              <a:defRPr sz="3400" b="1" i="0" kern="1200" baseline="0">
                <a:solidFill>
                  <a:schemeClr val="tx1"/>
                </a:solidFill>
                <a:latin typeface="Source Sans Pro Semibold" panose="020B0503030403020204" pitchFamily="34" charset="77"/>
                <a:ea typeface="Source Sans Pro" panose="020B0503030403020204" pitchFamily="34" charset="77"/>
                <a:cs typeface="Source Sans Pro" panose="020B0503030403020204" pitchFamily="34" charset="77"/>
              </a:defRPr>
            </a:lvl1pPr>
          </a:lstStyle>
          <a:p>
            <a:pPr>
              <a:lnSpc>
                <a:spcPct val="110000"/>
              </a:lnSpc>
            </a:pPr>
            <a:r>
              <a:rPr lang="en-GB" sz="4000" dirty="0">
                <a:solidFill>
                  <a:schemeClr val="bg1"/>
                </a:solidFill>
              </a:rPr>
              <a:t>What have grandparents got to do with it?</a:t>
            </a:r>
          </a:p>
          <a:p>
            <a:pPr>
              <a:lnSpc>
                <a:spcPct val="110000"/>
              </a:lnSpc>
            </a:pPr>
            <a:endParaRPr lang="en-GB" sz="1800" i="1" dirty="0">
              <a:solidFill>
                <a:schemeClr val="bg1"/>
              </a:solidFill>
            </a:endParaRPr>
          </a:p>
          <a:p>
            <a:pPr>
              <a:lnSpc>
                <a:spcPct val="110000"/>
              </a:lnSpc>
            </a:pPr>
            <a:r>
              <a:rPr lang="en-GB" sz="3200" i="1" dirty="0">
                <a:solidFill>
                  <a:schemeClr val="bg1"/>
                </a:solidFill>
              </a:rPr>
              <a:t>Becky Sedgwick</a:t>
            </a:r>
          </a:p>
          <a:p>
            <a:pPr>
              <a:lnSpc>
                <a:spcPct val="110000"/>
              </a:lnSpc>
            </a:pPr>
            <a:r>
              <a:rPr lang="en-GB" sz="3200" i="1" dirty="0">
                <a:solidFill>
                  <a:schemeClr val="bg1"/>
                </a:solidFill>
              </a:rPr>
              <a:t>Parenting for Faith</a:t>
            </a:r>
            <a:endParaRPr lang="en-GB" sz="2800" i="1" dirty="0">
              <a:solidFill>
                <a:schemeClr val="bg1"/>
              </a:solidFill>
            </a:endParaRPr>
          </a:p>
          <a:p>
            <a:pPr>
              <a:lnSpc>
                <a:spcPct val="110000"/>
              </a:lnSpc>
            </a:pPr>
            <a:endParaRPr lang="en-GB" sz="1600" dirty="0">
              <a:solidFill>
                <a:schemeClr val="bg1"/>
              </a:solidFill>
            </a:endParaRPr>
          </a:p>
        </p:txBody>
      </p:sp>
      <p:pic>
        <p:nvPicPr>
          <p:cNvPr id="7" name="Picture 6">
            <a:extLst>
              <a:ext uri="{FF2B5EF4-FFF2-40B4-BE49-F238E27FC236}">
                <a16:creationId xmlns:a16="http://schemas.microsoft.com/office/drawing/2014/main" id="{0EF48C7A-5612-C2D5-1B06-8C87D3A7CD2E}"/>
              </a:ext>
            </a:extLst>
          </p:cNvPr>
          <p:cNvPicPr>
            <a:picLocks noChangeAspect="1"/>
          </p:cNvPicPr>
          <p:nvPr/>
        </p:nvPicPr>
        <p:blipFill>
          <a:blip r:embed="rId3"/>
          <a:srcRect/>
          <a:stretch/>
        </p:blipFill>
        <p:spPr>
          <a:xfrm>
            <a:off x="4906624" y="376394"/>
            <a:ext cx="3156722" cy="509471"/>
          </a:xfrm>
          <a:prstGeom prst="rect">
            <a:avLst/>
          </a:prstGeom>
        </p:spPr>
      </p:pic>
    </p:spTree>
    <p:extLst>
      <p:ext uri="{BB962C8B-B14F-4D97-AF65-F5344CB8AC3E}">
        <p14:creationId xmlns:p14="http://schemas.microsoft.com/office/powerpoint/2010/main" val="32061230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F1AE1-6840-6C63-0A43-ABFEA534F609}"/>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560D2BC7-62DC-CBC5-9EDD-79941D11748E}"/>
              </a:ext>
            </a:extLst>
          </p:cNvPr>
          <p:cNvSpPr txBox="1">
            <a:spLocks/>
          </p:cNvSpPr>
          <p:nvPr/>
        </p:nvSpPr>
        <p:spPr>
          <a:xfrm>
            <a:off x="681387" y="841059"/>
            <a:ext cx="7772400" cy="981776"/>
          </a:xfrm>
          <a:prstGeom prst="rect">
            <a:avLst/>
          </a:prstGeom>
          <a:noFill/>
        </p:spPr>
        <p:txBody>
          <a:bodyPr lIns="91440" tIns="45720" rIns="91440" bIns="45720" anchor="t">
            <a:noAutofit/>
          </a:bodyPr>
          <a:lstStyle>
            <a:lvl1pPr algn="ctr" defTabSz="457200" rtl="0" eaLnBrk="1" latinLnBrk="0" hangingPunct="1">
              <a:spcBef>
                <a:spcPct val="0"/>
              </a:spcBef>
              <a:buNone/>
              <a:defRPr sz="3400" b="1" i="0" kern="1200" baseline="0">
                <a:solidFill>
                  <a:schemeClr val="tx1"/>
                </a:solidFill>
                <a:latin typeface="Source Sans Pro Semibold" panose="020B0503030403020204" pitchFamily="34" charset="77"/>
                <a:ea typeface="Source Sans Pro" panose="020B0503030403020204" pitchFamily="34" charset="77"/>
                <a:cs typeface="Source Sans Pro" panose="020B0503030403020204" pitchFamily="34" charset="77"/>
              </a:defRPr>
            </a:lvl1pPr>
          </a:lstStyle>
          <a:p>
            <a:pPr algn="l">
              <a:lnSpc>
                <a:spcPct val="110000"/>
              </a:lnSpc>
            </a:pPr>
            <a:r>
              <a:rPr lang="en-GB" sz="4000" dirty="0">
                <a:solidFill>
                  <a:schemeClr val="bg1"/>
                </a:solidFill>
              </a:rPr>
              <a:t>Starting to leverage the power of the grandparent generation</a:t>
            </a:r>
          </a:p>
        </p:txBody>
      </p:sp>
      <p:pic>
        <p:nvPicPr>
          <p:cNvPr id="7" name="Picture 6">
            <a:extLst>
              <a:ext uri="{FF2B5EF4-FFF2-40B4-BE49-F238E27FC236}">
                <a16:creationId xmlns:a16="http://schemas.microsoft.com/office/drawing/2014/main" id="{7C5D46A7-F3FE-0C57-09EE-B43AEBB11563}"/>
              </a:ext>
            </a:extLst>
          </p:cNvPr>
          <p:cNvPicPr>
            <a:picLocks noChangeAspect="1"/>
          </p:cNvPicPr>
          <p:nvPr/>
        </p:nvPicPr>
        <p:blipFill>
          <a:blip r:embed="rId3"/>
          <a:srcRect/>
          <a:stretch/>
        </p:blipFill>
        <p:spPr>
          <a:xfrm>
            <a:off x="6770075" y="6108979"/>
            <a:ext cx="2137331" cy="344949"/>
          </a:xfrm>
          <a:prstGeom prst="rect">
            <a:avLst/>
          </a:prstGeom>
        </p:spPr>
      </p:pic>
      <p:sp>
        <p:nvSpPr>
          <p:cNvPr id="3" name="TextBox 2">
            <a:extLst>
              <a:ext uri="{FF2B5EF4-FFF2-40B4-BE49-F238E27FC236}">
                <a16:creationId xmlns:a16="http://schemas.microsoft.com/office/drawing/2014/main" id="{D0312783-5F63-EB3A-3E6A-3B52A9D8DBCA}"/>
              </a:ext>
            </a:extLst>
          </p:cNvPr>
          <p:cNvSpPr txBox="1"/>
          <p:nvPr/>
        </p:nvSpPr>
        <p:spPr>
          <a:xfrm>
            <a:off x="970889" y="2465618"/>
            <a:ext cx="7193396" cy="342144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14350" lvl="0" indent="-514350" algn="l" rtl="0">
              <a:lnSpc>
                <a:spcPts val="3375"/>
              </a:lnSpc>
              <a:buFont typeface="+mj-lt"/>
              <a:buAutoNum type="arabicPeriod" startAt="3"/>
            </a:pPr>
            <a:r>
              <a:rPr lang="en-US" sz="3200" b="1" i="0" u="none" strike="noStrike" baseline="0" dirty="0">
                <a:solidFill>
                  <a:srgbClr val="FFFFFF"/>
                </a:solidFill>
                <a:latin typeface="Source Sans Pro Semibold"/>
                <a:ea typeface="Arial"/>
                <a:cs typeface="Arial"/>
              </a:rPr>
              <a:t>Play to their strengths</a:t>
            </a:r>
          </a:p>
          <a:p>
            <a:pPr marL="514350" lvl="0" indent="-514350" algn="l" rtl="0">
              <a:lnSpc>
                <a:spcPts val="3375"/>
              </a:lnSpc>
              <a:buAutoNum type="arabicPeriod" startAt="3"/>
            </a:pPr>
            <a:endParaRPr lang="en-US" sz="3200" b="1" dirty="0">
              <a:solidFill>
                <a:srgbClr val="FFFFFF"/>
              </a:solidFill>
              <a:latin typeface="Source Sans Pro Semibold"/>
              <a:ea typeface="Arial"/>
              <a:cs typeface="Arial"/>
            </a:endParaRPr>
          </a:p>
          <a:p>
            <a:pPr marL="971550" lvl="1" indent="-514350">
              <a:lnSpc>
                <a:spcPts val="3375"/>
              </a:lnSpc>
              <a:buFont typeface="Arial" panose="020B0604020202020204" pitchFamily="34" charset="0"/>
              <a:buChar char="•"/>
            </a:pPr>
            <a:r>
              <a:rPr lang="en-US" sz="3200" b="1" i="0" u="none" strike="noStrike" baseline="0" dirty="0">
                <a:solidFill>
                  <a:srgbClr val="FFFFFF"/>
                </a:solidFill>
                <a:latin typeface="Source Sans Pro Semibold"/>
                <a:ea typeface="Arial"/>
                <a:cs typeface="Arial"/>
              </a:rPr>
              <a:t>Pete and Maggie</a:t>
            </a:r>
          </a:p>
          <a:p>
            <a:pPr marL="971550" lvl="1" indent="-514350">
              <a:lnSpc>
                <a:spcPts val="3375"/>
              </a:lnSpc>
              <a:buFont typeface="Arial" panose="020B0604020202020204" pitchFamily="34" charset="0"/>
              <a:buChar char="•"/>
            </a:pPr>
            <a:r>
              <a:rPr lang="en-US" sz="3200" b="1" dirty="0">
                <a:solidFill>
                  <a:srgbClr val="FFFFFF"/>
                </a:solidFill>
                <a:latin typeface="Source Sans Pro Semibold"/>
                <a:ea typeface="Arial"/>
                <a:cs typeface="Arial"/>
              </a:rPr>
              <a:t>Helen</a:t>
            </a:r>
          </a:p>
          <a:p>
            <a:pPr marL="971550" lvl="1" indent="-514350">
              <a:lnSpc>
                <a:spcPts val="3375"/>
              </a:lnSpc>
              <a:buFont typeface="Arial" panose="020B0604020202020204" pitchFamily="34" charset="0"/>
              <a:buChar char="•"/>
            </a:pPr>
            <a:r>
              <a:rPr lang="en-US" sz="3200" b="1" dirty="0">
                <a:solidFill>
                  <a:srgbClr val="FFFFFF"/>
                </a:solidFill>
                <a:latin typeface="Source Sans Pro Semibold"/>
                <a:ea typeface="Arial"/>
                <a:cs typeface="Arial"/>
              </a:rPr>
              <a:t>Gloria</a:t>
            </a:r>
          </a:p>
          <a:p>
            <a:pPr marL="971550" lvl="1" indent="-514350">
              <a:lnSpc>
                <a:spcPts val="3375"/>
              </a:lnSpc>
              <a:buFont typeface="Arial" panose="020B0604020202020204" pitchFamily="34" charset="0"/>
              <a:buChar char="•"/>
            </a:pPr>
            <a:r>
              <a:rPr lang="en-US" sz="3200" b="1" dirty="0">
                <a:solidFill>
                  <a:srgbClr val="FFFFFF"/>
                </a:solidFill>
                <a:latin typeface="Source Sans Pro Semibold"/>
                <a:ea typeface="Arial"/>
                <a:cs typeface="Arial"/>
              </a:rPr>
              <a:t>Francis</a:t>
            </a:r>
          </a:p>
          <a:p>
            <a:pPr marL="971550" lvl="1" indent="-514350">
              <a:lnSpc>
                <a:spcPts val="3375"/>
              </a:lnSpc>
              <a:buFont typeface="Arial" panose="020B0604020202020204" pitchFamily="34" charset="0"/>
              <a:buChar char="•"/>
            </a:pPr>
            <a:endParaRPr lang="en-US" sz="3200" b="1" i="0" u="none" strike="noStrike" baseline="0" dirty="0">
              <a:solidFill>
                <a:srgbClr val="FFFFFF"/>
              </a:solidFill>
              <a:latin typeface="Source Sans Pro Semibold"/>
              <a:ea typeface="Arial"/>
              <a:cs typeface="Arial"/>
            </a:endParaRPr>
          </a:p>
          <a:p>
            <a:pPr algn="ctr"/>
            <a:endParaRPr lang="en-GB" dirty="0"/>
          </a:p>
        </p:txBody>
      </p:sp>
    </p:spTree>
    <p:extLst>
      <p:ext uri="{BB962C8B-B14F-4D97-AF65-F5344CB8AC3E}">
        <p14:creationId xmlns:p14="http://schemas.microsoft.com/office/powerpoint/2010/main" val="367833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22452-F4A4-2DF2-DD58-63E50EE19CC1}"/>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3E5E287-4CCF-3553-595F-AF5F12DCF3DB}"/>
              </a:ext>
            </a:extLst>
          </p:cNvPr>
          <p:cNvSpPr txBox="1">
            <a:spLocks/>
          </p:cNvSpPr>
          <p:nvPr/>
        </p:nvSpPr>
        <p:spPr>
          <a:xfrm>
            <a:off x="681387" y="841059"/>
            <a:ext cx="7772400" cy="981776"/>
          </a:xfrm>
          <a:prstGeom prst="rect">
            <a:avLst/>
          </a:prstGeom>
          <a:noFill/>
        </p:spPr>
        <p:txBody>
          <a:bodyPr lIns="91440" tIns="45720" rIns="91440" bIns="45720" anchor="t">
            <a:noAutofit/>
          </a:bodyPr>
          <a:lstStyle>
            <a:lvl1pPr algn="ctr" defTabSz="457200" rtl="0" eaLnBrk="1" latinLnBrk="0" hangingPunct="1">
              <a:spcBef>
                <a:spcPct val="0"/>
              </a:spcBef>
              <a:buNone/>
              <a:defRPr sz="3400" b="1" i="0" kern="1200" baseline="0">
                <a:solidFill>
                  <a:schemeClr val="tx1"/>
                </a:solidFill>
                <a:latin typeface="Source Sans Pro Semibold" panose="020B0503030403020204" pitchFamily="34" charset="77"/>
                <a:ea typeface="Source Sans Pro" panose="020B0503030403020204" pitchFamily="34" charset="77"/>
                <a:cs typeface="Source Sans Pro" panose="020B0503030403020204" pitchFamily="34" charset="77"/>
              </a:defRPr>
            </a:lvl1pPr>
          </a:lstStyle>
          <a:p>
            <a:pPr algn="l">
              <a:lnSpc>
                <a:spcPct val="110000"/>
              </a:lnSpc>
            </a:pPr>
            <a:r>
              <a:rPr lang="en-GB" sz="4000" dirty="0">
                <a:solidFill>
                  <a:schemeClr val="bg1"/>
                </a:solidFill>
              </a:rPr>
              <a:t>Your next steps</a:t>
            </a:r>
          </a:p>
        </p:txBody>
      </p:sp>
      <p:pic>
        <p:nvPicPr>
          <p:cNvPr id="7" name="Picture 6">
            <a:extLst>
              <a:ext uri="{FF2B5EF4-FFF2-40B4-BE49-F238E27FC236}">
                <a16:creationId xmlns:a16="http://schemas.microsoft.com/office/drawing/2014/main" id="{53180E68-10A6-2918-BDD6-05551A291979}"/>
              </a:ext>
            </a:extLst>
          </p:cNvPr>
          <p:cNvPicPr>
            <a:picLocks noChangeAspect="1"/>
          </p:cNvPicPr>
          <p:nvPr/>
        </p:nvPicPr>
        <p:blipFill>
          <a:blip r:embed="rId3"/>
          <a:srcRect/>
          <a:stretch/>
        </p:blipFill>
        <p:spPr>
          <a:xfrm>
            <a:off x="6770075" y="6108979"/>
            <a:ext cx="2137331" cy="344949"/>
          </a:xfrm>
          <a:prstGeom prst="rect">
            <a:avLst/>
          </a:prstGeom>
        </p:spPr>
      </p:pic>
      <p:sp>
        <p:nvSpPr>
          <p:cNvPr id="3" name="TextBox 2">
            <a:extLst>
              <a:ext uri="{FF2B5EF4-FFF2-40B4-BE49-F238E27FC236}">
                <a16:creationId xmlns:a16="http://schemas.microsoft.com/office/drawing/2014/main" id="{062750D8-A1F5-4567-1E00-60F9C2C26CFB}"/>
              </a:ext>
            </a:extLst>
          </p:cNvPr>
          <p:cNvSpPr txBox="1"/>
          <p:nvPr/>
        </p:nvSpPr>
        <p:spPr>
          <a:xfrm>
            <a:off x="970889" y="2465618"/>
            <a:ext cx="7193396" cy="32675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lvl="0" indent="-457200">
              <a:buFont typeface="Arial" panose="020B0604020202020204" pitchFamily="34" charset="0"/>
              <a:buChar char="•"/>
            </a:pPr>
            <a:r>
              <a:rPr lang="en-GB" sz="3200" b="1" dirty="0">
                <a:solidFill>
                  <a:schemeClr val="bg1"/>
                </a:solidFill>
              </a:rPr>
              <a:t>What would I want to tell someone else about what I’ve learned today?</a:t>
            </a:r>
          </a:p>
          <a:p>
            <a:pPr marL="457200" indent="-457200">
              <a:buFont typeface="Arial" panose="020B0604020202020204" pitchFamily="34" charset="0"/>
              <a:buChar char="•"/>
            </a:pPr>
            <a:r>
              <a:rPr lang="en-GB" sz="3200" b="1" dirty="0">
                <a:solidFill>
                  <a:schemeClr val="bg1"/>
                </a:solidFill>
              </a:rPr>
              <a:t>What would I like to change or do - how will I do that?</a:t>
            </a:r>
          </a:p>
          <a:p>
            <a:pPr marL="457200" lvl="0" indent="-457200">
              <a:buFont typeface="Arial" panose="020B0604020202020204" pitchFamily="34" charset="0"/>
              <a:buChar char="•"/>
            </a:pPr>
            <a:r>
              <a:rPr lang="en-GB" sz="3200" b="1" dirty="0">
                <a:solidFill>
                  <a:schemeClr val="bg1"/>
                </a:solidFill>
              </a:rPr>
              <a:t>What are my next steps?</a:t>
            </a:r>
          </a:p>
          <a:p>
            <a:pPr lvl="1">
              <a:lnSpc>
                <a:spcPts val="3375"/>
              </a:lnSpc>
            </a:pPr>
            <a:endParaRPr lang="en-US" sz="3200" b="1" i="0" u="none" strike="noStrike" baseline="0" dirty="0">
              <a:solidFill>
                <a:srgbClr val="FFFFFF"/>
              </a:solidFill>
              <a:latin typeface="Source Sans Pro Semibold"/>
              <a:ea typeface="Arial"/>
              <a:cs typeface="Arial"/>
            </a:endParaRPr>
          </a:p>
          <a:p>
            <a:pPr algn="ctr"/>
            <a:endParaRPr lang="en-GB" dirty="0"/>
          </a:p>
        </p:txBody>
      </p:sp>
    </p:spTree>
    <p:extLst>
      <p:ext uri="{BB962C8B-B14F-4D97-AF65-F5344CB8AC3E}">
        <p14:creationId xmlns:p14="http://schemas.microsoft.com/office/powerpoint/2010/main" val="2841499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A0C55-E1EC-7F46-3619-7038A4F0A675}"/>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F7DCE284-7630-274F-18C4-25B3C7DA8397}"/>
              </a:ext>
            </a:extLst>
          </p:cNvPr>
          <p:cNvSpPr txBox="1">
            <a:spLocks/>
          </p:cNvSpPr>
          <p:nvPr/>
        </p:nvSpPr>
        <p:spPr>
          <a:xfrm>
            <a:off x="681387" y="576547"/>
            <a:ext cx="7772400" cy="981776"/>
          </a:xfrm>
          <a:prstGeom prst="rect">
            <a:avLst/>
          </a:prstGeom>
          <a:noFill/>
        </p:spPr>
        <p:txBody>
          <a:bodyPr lIns="91440" tIns="45720" rIns="91440" bIns="45720" anchor="t">
            <a:noAutofit/>
          </a:bodyPr>
          <a:lstStyle>
            <a:lvl1pPr algn="ctr" defTabSz="457200" rtl="0" eaLnBrk="1" latinLnBrk="0" hangingPunct="1">
              <a:spcBef>
                <a:spcPct val="0"/>
              </a:spcBef>
              <a:buNone/>
              <a:defRPr sz="3400" b="1" i="0" kern="1200" baseline="0">
                <a:solidFill>
                  <a:schemeClr val="tx1"/>
                </a:solidFill>
                <a:latin typeface="Source Sans Pro Semibold" panose="020B0503030403020204" pitchFamily="34" charset="77"/>
                <a:ea typeface="Source Sans Pro" panose="020B0503030403020204" pitchFamily="34" charset="77"/>
                <a:cs typeface="Source Sans Pro" panose="020B0503030403020204" pitchFamily="34" charset="77"/>
              </a:defRPr>
            </a:lvl1pPr>
          </a:lstStyle>
          <a:p>
            <a:pPr algn="l">
              <a:lnSpc>
                <a:spcPct val="110000"/>
              </a:lnSpc>
            </a:pPr>
            <a:r>
              <a:rPr lang="en-GB" sz="4000" dirty="0">
                <a:solidFill>
                  <a:schemeClr val="bg1"/>
                </a:solidFill>
              </a:rPr>
              <a:t>Keep in touch!</a:t>
            </a:r>
          </a:p>
        </p:txBody>
      </p:sp>
      <p:pic>
        <p:nvPicPr>
          <p:cNvPr id="7" name="Picture 6">
            <a:extLst>
              <a:ext uri="{FF2B5EF4-FFF2-40B4-BE49-F238E27FC236}">
                <a16:creationId xmlns:a16="http://schemas.microsoft.com/office/drawing/2014/main" id="{1A7F820A-F8AE-B7E7-6C07-D19BD8FB5573}"/>
              </a:ext>
            </a:extLst>
          </p:cNvPr>
          <p:cNvPicPr>
            <a:picLocks noChangeAspect="1"/>
          </p:cNvPicPr>
          <p:nvPr/>
        </p:nvPicPr>
        <p:blipFill>
          <a:blip r:embed="rId3"/>
          <a:srcRect/>
          <a:stretch/>
        </p:blipFill>
        <p:spPr>
          <a:xfrm>
            <a:off x="6770075" y="6108979"/>
            <a:ext cx="2137331" cy="344949"/>
          </a:xfrm>
          <a:prstGeom prst="rect">
            <a:avLst/>
          </a:prstGeom>
        </p:spPr>
      </p:pic>
      <p:sp>
        <p:nvSpPr>
          <p:cNvPr id="3" name="TextBox 2">
            <a:extLst>
              <a:ext uri="{FF2B5EF4-FFF2-40B4-BE49-F238E27FC236}">
                <a16:creationId xmlns:a16="http://schemas.microsoft.com/office/drawing/2014/main" id="{3141C2E7-8B22-5A5B-E78F-7E8E8075EAEB}"/>
              </a:ext>
            </a:extLst>
          </p:cNvPr>
          <p:cNvSpPr txBox="1"/>
          <p:nvPr/>
        </p:nvSpPr>
        <p:spPr>
          <a:xfrm>
            <a:off x="4133415" y="1558323"/>
            <a:ext cx="4670370" cy="80534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lnSpc>
                <a:spcPts val="3375"/>
              </a:lnSpc>
            </a:pPr>
            <a:r>
              <a:rPr lang="en-US" sz="2400" b="1" i="0" u="none" strike="noStrike" baseline="0" dirty="0">
                <a:solidFill>
                  <a:srgbClr val="FFFFFF"/>
                </a:solidFill>
                <a:latin typeface="Source Sans Pro Semibold"/>
                <a:ea typeface="Arial"/>
                <a:cs typeface="Arial"/>
              </a:rPr>
              <a:t>Kate – </a:t>
            </a:r>
            <a:r>
              <a:rPr lang="en-US" sz="2400" b="1" i="0" u="none" strike="noStrike" baseline="0" dirty="0">
                <a:solidFill>
                  <a:srgbClr val="FFFFFF"/>
                </a:solidFill>
                <a:latin typeface="Source Sans Pro Semibold"/>
                <a:ea typeface="Arial"/>
                <a:cs typeface="Arial"/>
                <a:hlinkClick r:id="rId4"/>
              </a:rPr>
              <a:t>kate.Irvine@brf.org.uk</a:t>
            </a:r>
            <a:endParaRPr lang="en-US" sz="2400" b="1" i="0" u="none" strike="noStrike" baseline="0" dirty="0">
              <a:solidFill>
                <a:srgbClr val="FFFFFF"/>
              </a:solidFill>
              <a:latin typeface="Source Sans Pro Semibold"/>
              <a:ea typeface="Arial"/>
              <a:cs typeface="Arial"/>
            </a:endParaRPr>
          </a:p>
          <a:p>
            <a:pPr algn="ctr"/>
            <a:endParaRPr lang="en-GB" dirty="0"/>
          </a:p>
        </p:txBody>
      </p:sp>
      <p:pic>
        <p:nvPicPr>
          <p:cNvPr id="10" name="Picture 9">
            <a:extLst>
              <a:ext uri="{FF2B5EF4-FFF2-40B4-BE49-F238E27FC236}">
                <a16:creationId xmlns:a16="http://schemas.microsoft.com/office/drawing/2014/main" id="{63FC5420-9DFF-4DCC-7356-5647E0A15A9E}"/>
              </a:ext>
            </a:extLst>
          </p:cNvPr>
          <p:cNvPicPr>
            <a:picLocks noChangeAspect="1"/>
          </p:cNvPicPr>
          <p:nvPr/>
        </p:nvPicPr>
        <p:blipFill>
          <a:blip r:embed="rId5"/>
          <a:srcRect l="36837" t="2659" r="37025" b="75485"/>
          <a:stretch>
            <a:fillRect/>
          </a:stretch>
        </p:blipFill>
        <p:spPr>
          <a:xfrm>
            <a:off x="7205076" y="4417934"/>
            <a:ext cx="1267327" cy="1498840"/>
          </a:xfrm>
          <a:prstGeom prst="rect">
            <a:avLst/>
          </a:prstGeom>
        </p:spPr>
      </p:pic>
      <p:pic>
        <p:nvPicPr>
          <p:cNvPr id="12" name="Picture 11">
            <a:extLst>
              <a:ext uri="{FF2B5EF4-FFF2-40B4-BE49-F238E27FC236}">
                <a16:creationId xmlns:a16="http://schemas.microsoft.com/office/drawing/2014/main" id="{1CF1B479-9CA2-3CA1-ED74-78F6FFEB0667}"/>
              </a:ext>
            </a:extLst>
          </p:cNvPr>
          <p:cNvPicPr>
            <a:picLocks noChangeAspect="1"/>
          </p:cNvPicPr>
          <p:nvPr/>
        </p:nvPicPr>
        <p:blipFill>
          <a:blip r:embed="rId6"/>
          <a:srcRect l="5913" t="7780" r="55994" b="55807"/>
          <a:stretch>
            <a:fillRect/>
          </a:stretch>
        </p:blipFill>
        <p:spPr>
          <a:xfrm>
            <a:off x="5444610" y="4417934"/>
            <a:ext cx="1258725" cy="1385270"/>
          </a:xfrm>
          <a:prstGeom prst="rect">
            <a:avLst/>
          </a:prstGeom>
        </p:spPr>
      </p:pic>
      <p:pic>
        <p:nvPicPr>
          <p:cNvPr id="14" name="Picture 13">
            <a:extLst>
              <a:ext uri="{FF2B5EF4-FFF2-40B4-BE49-F238E27FC236}">
                <a16:creationId xmlns:a16="http://schemas.microsoft.com/office/drawing/2014/main" id="{F91E6703-2D01-4BDF-A5A4-4C529A219DDE}"/>
              </a:ext>
            </a:extLst>
          </p:cNvPr>
          <p:cNvPicPr>
            <a:picLocks noChangeAspect="1"/>
          </p:cNvPicPr>
          <p:nvPr/>
        </p:nvPicPr>
        <p:blipFill>
          <a:blip r:embed="rId6"/>
          <a:srcRect l="54370" t="50000" r="7277"/>
          <a:stretch>
            <a:fillRect/>
          </a:stretch>
        </p:blipFill>
        <p:spPr>
          <a:xfrm>
            <a:off x="7186461" y="2253224"/>
            <a:ext cx="1267326" cy="1902117"/>
          </a:xfrm>
          <a:prstGeom prst="rect">
            <a:avLst/>
          </a:prstGeom>
        </p:spPr>
      </p:pic>
      <p:pic>
        <p:nvPicPr>
          <p:cNvPr id="16" name="Picture 15">
            <a:extLst>
              <a:ext uri="{FF2B5EF4-FFF2-40B4-BE49-F238E27FC236}">
                <a16:creationId xmlns:a16="http://schemas.microsoft.com/office/drawing/2014/main" id="{BEF80032-F4A5-DA0F-9DB6-50BE5B9C9754}"/>
              </a:ext>
            </a:extLst>
          </p:cNvPr>
          <p:cNvPicPr>
            <a:picLocks noChangeAspect="1"/>
          </p:cNvPicPr>
          <p:nvPr/>
        </p:nvPicPr>
        <p:blipFill>
          <a:blip r:embed="rId6"/>
          <a:srcRect l="6081" t="50000" r="55826" b="5807"/>
          <a:stretch>
            <a:fillRect/>
          </a:stretch>
        </p:blipFill>
        <p:spPr>
          <a:xfrm>
            <a:off x="5385004" y="2311408"/>
            <a:ext cx="1258725" cy="1681222"/>
          </a:xfrm>
          <a:prstGeom prst="rect">
            <a:avLst/>
          </a:prstGeom>
        </p:spPr>
      </p:pic>
      <p:pic>
        <p:nvPicPr>
          <p:cNvPr id="18" name="Google Shape;45;p2">
            <a:extLst>
              <a:ext uri="{FF2B5EF4-FFF2-40B4-BE49-F238E27FC236}">
                <a16:creationId xmlns:a16="http://schemas.microsoft.com/office/drawing/2014/main" id="{54620B2B-0DFD-DD93-9720-66A4BFDB08A9}"/>
              </a:ext>
            </a:extLst>
          </p:cNvPr>
          <p:cNvPicPr preferRelativeResize="0"/>
          <p:nvPr/>
        </p:nvPicPr>
        <p:blipFill rotWithShape="1">
          <a:blip r:embed="rId7">
            <a:alphaModFix/>
          </a:blip>
          <a:srcRect/>
          <a:stretch/>
        </p:blipFill>
        <p:spPr>
          <a:xfrm rot="-380427">
            <a:off x="1094538" y="1817031"/>
            <a:ext cx="2091858" cy="2797123"/>
          </a:xfrm>
          <a:prstGeom prst="rect">
            <a:avLst/>
          </a:prstGeom>
          <a:noFill/>
          <a:ln>
            <a:noFill/>
          </a:ln>
        </p:spPr>
      </p:pic>
      <p:pic>
        <p:nvPicPr>
          <p:cNvPr id="20" name="Drawing 0">
            <a:extLst>
              <a:ext uri="{FF2B5EF4-FFF2-40B4-BE49-F238E27FC236}">
                <a16:creationId xmlns:a16="http://schemas.microsoft.com/office/drawing/2014/main" id="{64D38EE7-D661-FD8D-D679-6DF235596302}"/>
              </a:ext>
            </a:extLst>
          </p:cNvPr>
          <p:cNvPicPr>
            <a:picLocks noChangeAspect="1"/>
          </p:cNvPicPr>
          <p:nvPr/>
        </p:nvPicPr>
        <p:blipFill>
          <a:blip r:embed="rId8"/>
          <a:stretch>
            <a:fillRect/>
          </a:stretch>
        </p:blipFill>
        <p:spPr>
          <a:xfrm>
            <a:off x="1722340" y="5123545"/>
            <a:ext cx="1342287" cy="1342287"/>
          </a:xfrm>
          <a:prstGeom prst="rect">
            <a:avLst/>
          </a:prstGeom>
        </p:spPr>
      </p:pic>
    </p:spTree>
    <p:extLst>
      <p:ext uri="{BB962C8B-B14F-4D97-AF65-F5344CB8AC3E}">
        <p14:creationId xmlns:p14="http://schemas.microsoft.com/office/powerpoint/2010/main" val="13627909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98635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FFD28-43A8-60F3-EA67-57867DAE0339}"/>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56B3E41-5800-B973-07EB-855286A355A1}"/>
              </a:ext>
            </a:extLst>
          </p:cNvPr>
          <p:cNvSpPr txBox="1">
            <a:spLocks/>
          </p:cNvSpPr>
          <p:nvPr/>
        </p:nvSpPr>
        <p:spPr>
          <a:xfrm>
            <a:off x="176248" y="208080"/>
            <a:ext cx="5968185" cy="1024908"/>
          </a:xfrm>
          <a:prstGeom prst="rect">
            <a:avLst/>
          </a:prstGeom>
          <a:noFill/>
        </p:spPr>
        <p:txBody>
          <a:bodyPr lIns="91440" tIns="45720" rIns="91440" bIns="45720" anchor="t">
            <a:noAutofit/>
          </a:bodyPr>
          <a:lstStyle>
            <a:lvl1pPr algn="ctr" defTabSz="457200" rtl="0" eaLnBrk="1" latinLnBrk="0" hangingPunct="1">
              <a:spcBef>
                <a:spcPct val="0"/>
              </a:spcBef>
              <a:buNone/>
              <a:defRPr sz="3400" b="1" i="0" kern="1200" baseline="0">
                <a:solidFill>
                  <a:schemeClr val="tx1"/>
                </a:solidFill>
                <a:latin typeface="Source Sans Pro Semibold" panose="020B0503030403020204" pitchFamily="34" charset="77"/>
                <a:ea typeface="Source Sans Pro" panose="020B0503030403020204" pitchFamily="34" charset="77"/>
                <a:cs typeface="Source Sans Pro" panose="020B0503030403020204" pitchFamily="34" charset="77"/>
              </a:defRPr>
            </a:lvl1pPr>
          </a:lstStyle>
          <a:p>
            <a:pPr>
              <a:lnSpc>
                <a:spcPct val="110000"/>
              </a:lnSpc>
            </a:pPr>
            <a:r>
              <a:rPr lang="en-GB" sz="4000" dirty="0">
                <a:solidFill>
                  <a:schemeClr val="bg1"/>
                </a:solidFill>
                <a:latin typeface="Source Sans Pro Semibold"/>
                <a:ea typeface="Source Sans Pro"/>
              </a:rPr>
              <a:t>An untapped resource … </a:t>
            </a:r>
            <a:endParaRPr lang="en-US" dirty="0">
              <a:solidFill>
                <a:schemeClr val="bg1"/>
              </a:solidFill>
            </a:endParaRPr>
          </a:p>
        </p:txBody>
      </p:sp>
      <p:pic>
        <p:nvPicPr>
          <p:cNvPr id="7" name="Picture 6">
            <a:extLst>
              <a:ext uri="{FF2B5EF4-FFF2-40B4-BE49-F238E27FC236}">
                <a16:creationId xmlns:a16="http://schemas.microsoft.com/office/drawing/2014/main" id="{18E325AF-1FF5-3B18-C44C-4BDA0054C2E0}"/>
              </a:ext>
            </a:extLst>
          </p:cNvPr>
          <p:cNvPicPr>
            <a:picLocks noChangeAspect="1"/>
          </p:cNvPicPr>
          <p:nvPr/>
        </p:nvPicPr>
        <p:blipFill>
          <a:blip r:embed="rId3"/>
          <a:srcRect/>
          <a:stretch/>
        </p:blipFill>
        <p:spPr>
          <a:xfrm>
            <a:off x="6770075" y="6108979"/>
            <a:ext cx="2137331" cy="344949"/>
          </a:xfrm>
          <a:prstGeom prst="rect">
            <a:avLst/>
          </a:prstGeom>
        </p:spPr>
      </p:pic>
      <p:pic>
        <p:nvPicPr>
          <p:cNvPr id="14" name="Picture 13">
            <a:extLst>
              <a:ext uri="{FF2B5EF4-FFF2-40B4-BE49-F238E27FC236}">
                <a16:creationId xmlns:a16="http://schemas.microsoft.com/office/drawing/2014/main" id="{45A0289F-C16F-5529-675B-D347EC26C15D}"/>
              </a:ext>
            </a:extLst>
          </p:cNvPr>
          <p:cNvPicPr>
            <a:picLocks noChangeAspect="1"/>
          </p:cNvPicPr>
          <p:nvPr/>
        </p:nvPicPr>
        <p:blipFill>
          <a:blip r:embed="rId4"/>
          <a:stretch>
            <a:fillRect/>
          </a:stretch>
        </p:blipFill>
        <p:spPr>
          <a:xfrm>
            <a:off x="2816240" y="1077525"/>
            <a:ext cx="3772115" cy="5382910"/>
          </a:xfrm>
          <a:prstGeom prst="rect">
            <a:avLst/>
          </a:prstGeom>
        </p:spPr>
      </p:pic>
      <p:pic>
        <p:nvPicPr>
          <p:cNvPr id="16" name="Picture 15">
            <a:extLst>
              <a:ext uri="{FF2B5EF4-FFF2-40B4-BE49-F238E27FC236}">
                <a16:creationId xmlns:a16="http://schemas.microsoft.com/office/drawing/2014/main" id="{3B9C2792-6F3B-6F73-2F18-E1B9DAA0FFD1}"/>
              </a:ext>
            </a:extLst>
          </p:cNvPr>
          <p:cNvPicPr>
            <a:picLocks noChangeAspect="1"/>
          </p:cNvPicPr>
          <p:nvPr/>
        </p:nvPicPr>
        <p:blipFill>
          <a:blip r:embed="rId5"/>
          <a:stretch>
            <a:fillRect/>
          </a:stretch>
        </p:blipFill>
        <p:spPr>
          <a:xfrm>
            <a:off x="1670753" y="208080"/>
            <a:ext cx="6866894" cy="7063753"/>
          </a:xfrm>
          <a:prstGeom prst="rect">
            <a:avLst/>
          </a:prstGeom>
        </p:spPr>
      </p:pic>
      <p:pic>
        <p:nvPicPr>
          <p:cNvPr id="18" name="Picture 17">
            <a:extLst>
              <a:ext uri="{FF2B5EF4-FFF2-40B4-BE49-F238E27FC236}">
                <a16:creationId xmlns:a16="http://schemas.microsoft.com/office/drawing/2014/main" id="{D5BFB232-B65B-84AF-15AF-D74CB576B9FD}"/>
              </a:ext>
            </a:extLst>
          </p:cNvPr>
          <p:cNvPicPr>
            <a:picLocks noChangeAspect="1"/>
          </p:cNvPicPr>
          <p:nvPr/>
        </p:nvPicPr>
        <p:blipFill>
          <a:blip r:embed="rId6"/>
          <a:stretch>
            <a:fillRect/>
          </a:stretch>
        </p:blipFill>
        <p:spPr>
          <a:xfrm>
            <a:off x="1860885" y="273271"/>
            <a:ext cx="6676762" cy="6902636"/>
          </a:xfrm>
          <a:prstGeom prst="rect">
            <a:avLst/>
          </a:prstGeom>
        </p:spPr>
      </p:pic>
    </p:spTree>
    <p:extLst>
      <p:ext uri="{BB962C8B-B14F-4D97-AF65-F5344CB8AC3E}">
        <p14:creationId xmlns:p14="http://schemas.microsoft.com/office/powerpoint/2010/main" val="4279594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6"/>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14"/>
                                        </p:tgtEl>
                                        <p:attrNameLst>
                                          <p:attrName>style.visibility</p:attrName>
                                        </p:attrNameLst>
                                      </p:cBhvr>
                                      <p:to>
                                        <p:strVal val="hidden"/>
                                      </p:to>
                                    </p:set>
                                  </p:childTnLst>
                                </p:cTn>
                              </p:par>
                              <p:par>
                                <p:cTn id="17" presetID="53" presetClass="entr" presetSubtype="16"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p:cTn id="19" dur="500" fill="hold"/>
                                        <p:tgtEl>
                                          <p:spTgt spid="18"/>
                                        </p:tgtEl>
                                        <p:attrNameLst>
                                          <p:attrName>ppt_w</p:attrName>
                                        </p:attrNameLst>
                                      </p:cBhvr>
                                      <p:tavLst>
                                        <p:tav tm="0">
                                          <p:val>
                                            <p:fltVal val="0"/>
                                          </p:val>
                                        </p:tav>
                                        <p:tav tm="100000">
                                          <p:val>
                                            <p:strVal val="#ppt_w"/>
                                          </p:val>
                                        </p:tav>
                                      </p:tavLst>
                                    </p:anim>
                                    <p:anim calcmode="lin" valueType="num">
                                      <p:cBhvr>
                                        <p:cTn id="20" dur="500" fill="hold"/>
                                        <p:tgtEl>
                                          <p:spTgt spid="18"/>
                                        </p:tgtEl>
                                        <p:attrNameLst>
                                          <p:attrName>ppt_h</p:attrName>
                                        </p:attrNameLst>
                                      </p:cBhvr>
                                      <p:tavLst>
                                        <p:tav tm="0">
                                          <p:val>
                                            <p:fltVal val="0"/>
                                          </p:val>
                                        </p:tav>
                                        <p:tav tm="100000">
                                          <p:val>
                                            <p:strVal val="#ppt_h"/>
                                          </p:val>
                                        </p:tav>
                                      </p:tavLst>
                                    </p:anim>
                                    <p:animEffect transition="in" filter="fade">
                                      <p:cBhvr>
                                        <p:cTn id="2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263BC-383C-0D93-F8A5-B9D51DB0BC37}"/>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E0C90D8B-46F1-A42D-7660-B82766EFA475}"/>
              </a:ext>
            </a:extLst>
          </p:cNvPr>
          <p:cNvSpPr txBox="1">
            <a:spLocks/>
          </p:cNvSpPr>
          <p:nvPr/>
        </p:nvSpPr>
        <p:spPr>
          <a:xfrm>
            <a:off x="1205346" y="1208791"/>
            <a:ext cx="6392984" cy="981776"/>
          </a:xfrm>
          <a:prstGeom prst="rect">
            <a:avLst/>
          </a:prstGeom>
          <a:noFill/>
        </p:spPr>
        <p:txBody>
          <a:bodyPr>
            <a:noAutofit/>
          </a:bodyPr>
          <a:lstStyle>
            <a:lvl1pPr algn="ctr" defTabSz="457200" rtl="0" eaLnBrk="1" latinLnBrk="0" hangingPunct="1">
              <a:spcBef>
                <a:spcPct val="0"/>
              </a:spcBef>
              <a:buNone/>
              <a:defRPr sz="3400" b="1" i="0" kern="1200" baseline="0">
                <a:solidFill>
                  <a:schemeClr val="tx1"/>
                </a:solidFill>
                <a:latin typeface="Source Sans Pro Semibold" panose="020B0503030403020204" pitchFamily="34" charset="77"/>
                <a:ea typeface="Source Sans Pro" panose="020B0503030403020204" pitchFamily="34" charset="77"/>
                <a:cs typeface="Source Sans Pro" panose="020B0503030403020204" pitchFamily="34" charset="77"/>
              </a:defRPr>
            </a:lvl1pPr>
          </a:lstStyle>
          <a:p>
            <a:pPr algn="l">
              <a:lnSpc>
                <a:spcPct val="110000"/>
              </a:lnSpc>
            </a:pPr>
            <a:r>
              <a:rPr lang="en-GB" sz="4000">
                <a:solidFill>
                  <a:schemeClr val="bg1"/>
                </a:solidFill>
              </a:rPr>
              <a:t>Your church</a:t>
            </a:r>
            <a:endParaRPr lang="en-US" sz="4000" dirty="0">
              <a:solidFill>
                <a:schemeClr val="bg1"/>
              </a:solidFill>
            </a:endParaRPr>
          </a:p>
        </p:txBody>
      </p:sp>
      <p:pic>
        <p:nvPicPr>
          <p:cNvPr id="7" name="Picture 6">
            <a:extLst>
              <a:ext uri="{FF2B5EF4-FFF2-40B4-BE49-F238E27FC236}">
                <a16:creationId xmlns:a16="http://schemas.microsoft.com/office/drawing/2014/main" id="{97601581-4A7F-2017-CF1A-5995F19ADD72}"/>
              </a:ext>
            </a:extLst>
          </p:cNvPr>
          <p:cNvPicPr>
            <a:picLocks noChangeAspect="1"/>
          </p:cNvPicPr>
          <p:nvPr/>
        </p:nvPicPr>
        <p:blipFill>
          <a:blip r:embed="rId3"/>
          <a:srcRect/>
          <a:stretch/>
        </p:blipFill>
        <p:spPr>
          <a:xfrm>
            <a:off x="6770075" y="6108979"/>
            <a:ext cx="2137331" cy="344949"/>
          </a:xfrm>
          <a:prstGeom prst="rect">
            <a:avLst/>
          </a:prstGeom>
        </p:spPr>
      </p:pic>
      <p:sp>
        <p:nvSpPr>
          <p:cNvPr id="2" name="Title 1">
            <a:extLst>
              <a:ext uri="{FF2B5EF4-FFF2-40B4-BE49-F238E27FC236}">
                <a16:creationId xmlns:a16="http://schemas.microsoft.com/office/drawing/2014/main" id="{6E603A1B-78EB-B947-1A71-3C066C538AFA}"/>
              </a:ext>
            </a:extLst>
          </p:cNvPr>
          <p:cNvSpPr txBox="1">
            <a:spLocks/>
          </p:cNvSpPr>
          <p:nvPr/>
        </p:nvSpPr>
        <p:spPr>
          <a:xfrm>
            <a:off x="831273" y="2619109"/>
            <a:ext cx="7772400" cy="981776"/>
          </a:xfrm>
          <a:prstGeom prst="rect">
            <a:avLst/>
          </a:prstGeom>
          <a:noFill/>
        </p:spPr>
        <p:txBody>
          <a:bodyPr>
            <a:noAutofit/>
          </a:bodyPr>
          <a:lstStyle>
            <a:lvl1pPr algn="ctr" defTabSz="457200" rtl="0" eaLnBrk="1" latinLnBrk="0" hangingPunct="1">
              <a:spcBef>
                <a:spcPct val="0"/>
              </a:spcBef>
              <a:buNone/>
              <a:defRPr sz="3400" b="1" i="0" kern="1200" baseline="0">
                <a:solidFill>
                  <a:schemeClr val="tx1"/>
                </a:solidFill>
                <a:latin typeface="Source Sans Pro Semibold" panose="020B0503030403020204" pitchFamily="34" charset="77"/>
                <a:ea typeface="Source Sans Pro" panose="020B0503030403020204" pitchFamily="34" charset="77"/>
                <a:cs typeface="Source Sans Pro" panose="020B0503030403020204" pitchFamily="34" charset="77"/>
              </a:defRPr>
            </a:lvl1pPr>
          </a:lstStyle>
          <a:p>
            <a:pPr marL="457200" indent="-457200" algn="l">
              <a:lnSpc>
                <a:spcPct val="110000"/>
              </a:lnSpc>
              <a:buFont typeface="Arial" panose="020B0604020202020204" pitchFamily="34" charset="0"/>
              <a:buChar char="•"/>
            </a:pPr>
            <a:r>
              <a:rPr lang="en-GB" sz="3200" dirty="0">
                <a:solidFill>
                  <a:schemeClr val="bg1"/>
                </a:solidFill>
              </a:rPr>
              <a:t>What are your hopes and dreams?</a:t>
            </a:r>
          </a:p>
          <a:p>
            <a:pPr marL="457200" indent="-457200" algn="l">
              <a:lnSpc>
                <a:spcPct val="110000"/>
              </a:lnSpc>
              <a:buFont typeface="Arial" panose="020B0604020202020204" pitchFamily="34" charset="0"/>
              <a:buChar char="•"/>
            </a:pPr>
            <a:r>
              <a:rPr lang="en-GB" sz="3200" dirty="0">
                <a:solidFill>
                  <a:schemeClr val="bg1"/>
                </a:solidFill>
              </a:rPr>
              <a:t>What are your frustrations?</a:t>
            </a:r>
          </a:p>
          <a:p>
            <a:pPr marL="457200" indent="-457200" algn="l">
              <a:lnSpc>
                <a:spcPct val="110000"/>
              </a:lnSpc>
              <a:buFont typeface="Arial" panose="020B0604020202020204" pitchFamily="34" charset="0"/>
              <a:buChar char="•"/>
            </a:pPr>
            <a:r>
              <a:rPr lang="en-GB" sz="3200" dirty="0">
                <a:solidFill>
                  <a:schemeClr val="bg1"/>
                </a:solidFill>
              </a:rPr>
              <a:t>What are your needs?</a:t>
            </a:r>
            <a:endParaRPr lang="en-US" sz="3200" dirty="0">
              <a:solidFill>
                <a:schemeClr val="bg1"/>
              </a:solidFill>
            </a:endParaRPr>
          </a:p>
        </p:txBody>
      </p:sp>
    </p:spTree>
    <p:extLst>
      <p:ext uri="{BB962C8B-B14F-4D97-AF65-F5344CB8AC3E}">
        <p14:creationId xmlns:p14="http://schemas.microsoft.com/office/powerpoint/2010/main" val="615621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6BAC5-7B01-44E3-693D-079BDA1C4023}"/>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BA6341F4-1CD7-D8EA-FD26-7E6B414A9293}"/>
              </a:ext>
            </a:extLst>
          </p:cNvPr>
          <p:cNvSpPr txBox="1">
            <a:spLocks/>
          </p:cNvSpPr>
          <p:nvPr/>
        </p:nvSpPr>
        <p:spPr>
          <a:xfrm>
            <a:off x="801890" y="1210360"/>
            <a:ext cx="6617219" cy="1024908"/>
          </a:xfrm>
          <a:prstGeom prst="rect">
            <a:avLst/>
          </a:prstGeom>
          <a:noFill/>
        </p:spPr>
        <p:txBody>
          <a:bodyPr lIns="91440" tIns="45720" rIns="91440" bIns="45720" anchor="t">
            <a:noAutofit/>
          </a:bodyPr>
          <a:lstStyle>
            <a:lvl1pPr algn="ctr" defTabSz="457200" rtl="0" eaLnBrk="1" latinLnBrk="0" hangingPunct="1">
              <a:spcBef>
                <a:spcPct val="0"/>
              </a:spcBef>
              <a:buNone/>
              <a:defRPr sz="3400" b="1" i="0" kern="1200" baseline="0">
                <a:solidFill>
                  <a:schemeClr val="tx1"/>
                </a:solidFill>
                <a:latin typeface="Source Sans Pro Semibold" panose="020B0503030403020204" pitchFamily="34" charset="77"/>
                <a:ea typeface="Source Sans Pro" panose="020B0503030403020204" pitchFamily="34" charset="77"/>
                <a:cs typeface="Source Sans Pro" panose="020B0503030403020204" pitchFamily="34" charset="77"/>
              </a:defRPr>
            </a:lvl1pPr>
          </a:lstStyle>
          <a:p>
            <a:pPr>
              <a:lnSpc>
                <a:spcPct val="110000"/>
              </a:lnSpc>
            </a:pPr>
            <a:r>
              <a:rPr lang="en-GB" sz="4000" dirty="0">
                <a:solidFill>
                  <a:schemeClr val="bg1"/>
                </a:solidFill>
                <a:latin typeface="Source Sans Pro Semibold"/>
                <a:ea typeface="Source Sans Pro"/>
              </a:rPr>
              <a:t>Share with those around you</a:t>
            </a:r>
            <a:endParaRPr lang="en-US" dirty="0">
              <a:solidFill>
                <a:schemeClr val="bg1"/>
              </a:solidFill>
            </a:endParaRPr>
          </a:p>
        </p:txBody>
      </p:sp>
      <p:pic>
        <p:nvPicPr>
          <p:cNvPr id="7" name="Picture 6">
            <a:extLst>
              <a:ext uri="{FF2B5EF4-FFF2-40B4-BE49-F238E27FC236}">
                <a16:creationId xmlns:a16="http://schemas.microsoft.com/office/drawing/2014/main" id="{2EF96B47-AAFE-3276-3FC4-C22AE2ACB929}"/>
              </a:ext>
            </a:extLst>
          </p:cNvPr>
          <p:cNvPicPr>
            <a:picLocks noChangeAspect="1"/>
          </p:cNvPicPr>
          <p:nvPr/>
        </p:nvPicPr>
        <p:blipFill>
          <a:blip r:embed="rId3"/>
          <a:srcRect/>
          <a:stretch/>
        </p:blipFill>
        <p:spPr>
          <a:xfrm>
            <a:off x="6770075" y="6108979"/>
            <a:ext cx="2137331" cy="344949"/>
          </a:xfrm>
          <a:prstGeom prst="rect">
            <a:avLst/>
          </a:prstGeom>
        </p:spPr>
      </p:pic>
      <p:sp>
        <p:nvSpPr>
          <p:cNvPr id="5" name="Title 1">
            <a:extLst>
              <a:ext uri="{FF2B5EF4-FFF2-40B4-BE49-F238E27FC236}">
                <a16:creationId xmlns:a16="http://schemas.microsoft.com/office/drawing/2014/main" id="{29286081-6F31-D374-A372-871346CE29BE}"/>
              </a:ext>
            </a:extLst>
          </p:cNvPr>
          <p:cNvSpPr txBox="1">
            <a:spLocks/>
          </p:cNvSpPr>
          <p:nvPr/>
        </p:nvSpPr>
        <p:spPr>
          <a:xfrm>
            <a:off x="801890" y="2633662"/>
            <a:ext cx="7772400" cy="981776"/>
          </a:xfrm>
          <a:prstGeom prst="rect">
            <a:avLst/>
          </a:prstGeom>
          <a:noFill/>
        </p:spPr>
        <p:txBody>
          <a:bodyPr>
            <a:noAutofit/>
          </a:bodyPr>
          <a:lstStyle>
            <a:lvl1pPr algn="ctr" defTabSz="457200" rtl="0" eaLnBrk="1" latinLnBrk="0" hangingPunct="1">
              <a:spcBef>
                <a:spcPct val="0"/>
              </a:spcBef>
              <a:buNone/>
              <a:defRPr sz="3400" b="1" i="0" kern="1200" baseline="0">
                <a:solidFill>
                  <a:schemeClr val="tx1"/>
                </a:solidFill>
                <a:latin typeface="Source Sans Pro Semibold" panose="020B0503030403020204" pitchFamily="34" charset="77"/>
                <a:ea typeface="Source Sans Pro" panose="020B0503030403020204" pitchFamily="34" charset="77"/>
                <a:cs typeface="Source Sans Pro" panose="020B0503030403020204" pitchFamily="34" charset="77"/>
              </a:defRPr>
            </a:lvl1pPr>
          </a:lstStyle>
          <a:p>
            <a:pPr marL="457200" indent="-457200" algn="l">
              <a:lnSpc>
                <a:spcPct val="110000"/>
              </a:lnSpc>
              <a:buFont typeface="Arial" panose="020B0604020202020204" pitchFamily="34" charset="0"/>
              <a:buChar char="•"/>
            </a:pPr>
            <a:r>
              <a:rPr lang="en-GB" sz="3200" dirty="0">
                <a:solidFill>
                  <a:schemeClr val="bg1"/>
                </a:solidFill>
              </a:rPr>
              <a:t>How many under 5s</a:t>
            </a:r>
          </a:p>
          <a:p>
            <a:pPr marL="457200" indent="-457200" algn="l">
              <a:lnSpc>
                <a:spcPct val="110000"/>
              </a:lnSpc>
              <a:buFont typeface="Arial" panose="020B0604020202020204" pitchFamily="34" charset="0"/>
              <a:buChar char="•"/>
            </a:pPr>
            <a:r>
              <a:rPr lang="en-GB" sz="3200" dirty="0">
                <a:solidFill>
                  <a:schemeClr val="bg1"/>
                </a:solidFill>
              </a:rPr>
              <a:t>How many 5s to 11s</a:t>
            </a:r>
          </a:p>
          <a:p>
            <a:pPr marL="457200" indent="-457200" algn="l">
              <a:lnSpc>
                <a:spcPct val="110000"/>
              </a:lnSpc>
              <a:buFont typeface="Arial" panose="020B0604020202020204" pitchFamily="34" charset="0"/>
              <a:buChar char="•"/>
            </a:pPr>
            <a:r>
              <a:rPr lang="en-GB" sz="3200" dirty="0">
                <a:solidFill>
                  <a:schemeClr val="bg1"/>
                </a:solidFill>
              </a:rPr>
              <a:t>How many 12s-18s</a:t>
            </a:r>
          </a:p>
          <a:p>
            <a:pPr marL="457200" indent="-457200" algn="l">
              <a:lnSpc>
                <a:spcPct val="110000"/>
              </a:lnSpc>
              <a:buFont typeface="Arial" panose="020B0604020202020204" pitchFamily="34" charset="0"/>
              <a:buChar char="•"/>
            </a:pPr>
            <a:r>
              <a:rPr lang="en-GB" sz="3200" dirty="0">
                <a:solidFill>
                  <a:schemeClr val="bg1"/>
                </a:solidFill>
              </a:rPr>
              <a:t>How many over 60s?</a:t>
            </a:r>
          </a:p>
          <a:p>
            <a:pPr marL="457200" indent="-457200" algn="l">
              <a:lnSpc>
                <a:spcPct val="110000"/>
              </a:lnSpc>
              <a:buFont typeface="Arial" panose="020B0604020202020204" pitchFamily="34" charset="0"/>
              <a:buChar char="•"/>
            </a:pPr>
            <a:endParaRPr lang="en-GB" sz="3200" dirty="0">
              <a:solidFill>
                <a:schemeClr val="bg1"/>
              </a:solidFill>
            </a:endParaRPr>
          </a:p>
          <a:p>
            <a:pPr algn="l">
              <a:lnSpc>
                <a:spcPct val="110000"/>
              </a:lnSpc>
            </a:pPr>
            <a:r>
              <a:rPr lang="en-GB" sz="3200" dirty="0">
                <a:solidFill>
                  <a:schemeClr val="bg1"/>
                </a:solidFill>
              </a:rPr>
              <a:t>What do you notice?</a:t>
            </a:r>
            <a:endParaRPr lang="en-US" sz="3200" dirty="0">
              <a:solidFill>
                <a:schemeClr val="bg1"/>
              </a:solidFill>
            </a:endParaRPr>
          </a:p>
        </p:txBody>
      </p:sp>
    </p:spTree>
    <p:extLst>
      <p:ext uri="{BB962C8B-B14F-4D97-AF65-F5344CB8AC3E}">
        <p14:creationId xmlns:p14="http://schemas.microsoft.com/office/powerpoint/2010/main" val="3547496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3" name="Title 1">
            <a:extLst>
              <a:ext uri="{FF2B5EF4-FFF2-40B4-BE49-F238E27FC236}">
                <a16:creationId xmlns:a16="http://schemas.microsoft.com/office/drawing/2014/main" id="{7174C722-C79E-C3C9-B575-FA743AEF6D13}"/>
              </a:ext>
            </a:extLst>
          </p:cNvPr>
          <p:cNvSpPr txBox="1">
            <a:spLocks/>
          </p:cNvSpPr>
          <p:nvPr/>
        </p:nvSpPr>
        <p:spPr>
          <a:xfrm>
            <a:off x="758537" y="2447224"/>
            <a:ext cx="7626926" cy="981776"/>
          </a:xfrm>
          <a:prstGeom prst="rect">
            <a:avLst/>
          </a:prstGeom>
          <a:noFill/>
        </p:spPr>
        <p:txBody>
          <a:bodyPr>
            <a:noAutofit/>
          </a:bodyPr>
          <a:lstStyle>
            <a:lvl1pPr algn="ctr" defTabSz="457200" rtl="0" eaLnBrk="1" latinLnBrk="0" hangingPunct="1">
              <a:spcBef>
                <a:spcPct val="0"/>
              </a:spcBef>
              <a:buNone/>
              <a:defRPr sz="3400" b="1" i="0" kern="1200" baseline="0">
                <a:solidFill>
                  <a:schemeClr val="tx1"/>
                </a:solidFill>
                <a:latin typeface="Source Sans Pro Semibold" panose="020B0503030403020204" pitchFamily="34" charset="77"/>
                <a:ea typeface="Source Sans Pro" panose="020B0503030403020204" pitchFamily="34" charset="77"/>
                <a:cs typeface="Source Sans Pro" panose="020B0503030403020204" pitchFamily="34" charset="77"/>
              </a:defRPr>
            </a:lvl1pPr>
          </a:lstStyle>
          <a:p>
            <a:pPr>
              <a:lnSpc>
                <a:spcPct val="110000"/>
              </a:lnSpc>
            </a:pPr>
            <a:r>
              <a:rPr lang="en-GB" sz="4000" dirty="0">
                <a:solidFill>
                  <a:schemeClr val="bg1"/>
                </a:solidFill>
              </a:rPr>
              <a:t>Why does involving the grandparent generation matter?</a:t>
            </a:r>
            <a:endParaRPr lang="en-US" sz="4000" dirty="0">
              <a:solidFill>
                <a:schemeClr val="bg1"/>
              </a:solidFill>
            </a:endParaRPr>
          </a:p>
        </p:txBody>
      </p:sp>
    </p:spTree>
    <p:extLst>
      <p:ext uri="{BB962C8B-B14F-4D97-AF65-F5344CB8AC3E}">
        <p14:creationId xmlns:p14="http://schemas.microsoft.com/office/powerpoint/2010/main" val="1000477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EC234-01E2-E5C2-D0EF-BD675E3F5E35}"/>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4B880592-637E-F66D-5795-4602AB71D474}"/>
              </a:ext>
            </a:extLst>
          </p:cNvPr>
          <p:cNvSpPr txBox="1">
            <a:spLocks/>
          </p:cNvSpPr>
          <p:nvPr/>
        </p:nvSpPr>
        <p:spPr>
          <a:xfrm>
            <a:off x="685800" y="1384014"/>
            <a:ext cx="7772400" cy="1553276"/>
          </a:xfrm>
          <a:prstGeom prst="rect">
            <a:avLst/>
          </a:prstGeom>
          <a:noFill/>
        </p:spPr>
        <p:txBody>
          <a:bodyPr lIns="91440" tIns="45720" rIns="91440" bIns="45720" anchor="t">
            <a:noAutofit/>
          </a:bodyPr>
          <a:lstStyle>
            <a:lvl1pPr algn="ctr" defTabSz="457200" rtl="0" eaLnBrk="1" latinLnBrk="0" hangingPunct="1">
              <a:spcBef>
                <a:spcPct val="0"/>
              </a:spcBef>
              <a:buNone/>
              <a:defRPr sz="3400" b="1" i="0" kern="1200" baseline="0">
                <a:solidFill>
                  <a:schemeClr val="tx1"/>
                </a:solidFill>
                <a:latin typeface="Source Sans Pro Semibold" panose="020B0503030403020204" pitchFamily="34" charset="77"/>
                <a:ea typeface="Source Sans Pro" panose="020B0503030403020204" pitchFamily="34" charset="77"/>
                <a:cs typeface="Source Sans Pro" panose="020B0503030403020204" pitchFamily="34" charset="77"/>
              </a:defRPr>
            </a:lvl1pPr>
          </a:lstStyle>
          <a:p>
            <a:pPr algn="l">
              <a:lnSpc>
                <a:spcPct val="110000"/>
              </a:lnSpc>
            </a:pPr>
            <a:endParaRPr lang="en-US" sz="4000" dirty="0">
              <a:solidFill>
                <a:schemeClr val="bg1"/>
              </a:solidFill>
            </a:endParaRPr>
          </a:p>
        </p:txBody>
      </p:sp>
      <p:pic>
        <p:nvPicPr>
          <p:cNvPr id="7" name="Picture 6">
            <a:extLst>
              <a:ext uri="{FF2B5EF4-FFF2-40B4-BE49-F238E27FC236}">
                <a16:creationId xmlns:a16="http://schemas.microsoft.com/office/drawing/2014/main" id="{BB939035-F5A6-E722-316D-56B0F5C5651B}"/>
              </a:ext>
            </a:extLst>
          </p:cNvPr>
          <p:cNvPicPr>
            <a:picLocks noChangeAspect="1"/>
          </p:cNvPicPr>
          <p:nvPr/>
        </p:nvPicPr>
        <p:blipFill>
          <a:blip r:embed="rId3"/>
          <a:srcRect/>
          <a:stretch/>
        </p:blipFill>
        <p:spPr>
          <a:xfrm>
            <a:off x="6770075" y="6108979"/>
            <a:ext cx="2137331" cy="344949"/>
          </a:xfrm>
          <a:prstGeom prst="rect">
            <a:avLst/>
          </a:prstGeom>
        </p:spPr>
      </p:pic>
      <p:sp>
        <p:nvSpPr>
          <p:cNvPr id="3" name="Title 1">
            <a:extLst>
              <a:ext uri="{FF2B5EF4-FFF2-40B4-BE49-F238E27FC236}">
                <a16:creationId xmlns:a16="http://schemas.microsoft.com/office/drawing/2014/main" id="{558E8772-6EDD-C09F-09F0-4DF1C2B43D88}"/>
              </a:ext>
            </a:extLst>
          </p:cNvPr>
          <p:cNvSpPr txBox="1">
            <a:spLocks/>
          </p:cNvSpPr>
          <p:nvPr/>
        </p:nvSpPr>
        <p:spPr>
          <a:xfrm>
            <a:off x="738540" y="2177456"/>
            <a:ext cx="7758022" cy="3296530"/>
          </a:xfrm>
          <a:prstGeom prst="rect">
            <a:avLst/>
          </a:prstGeom>
          <a:noFill/>
        </p:spPr>
        <p:txBody>
          <a:bodyPr lIns="91440" tIns="45720" rIns="91440" bIns="45720" anchor="t">
            <a:noAutofit/>
          </a:bodyPr>
          <a:lstStyle>
            <a:lvl1pPr algn="ctr" defTabSz="457200" rtl="0" eaLnBrk="1" latinLnBrk="0" hangingPunct="1">
              <a:spcBef>
                <a:spcPct val="0"/>
              </a:spcBef>
              <a:buNone/>
              <a:defRPr sz="3400" b="1" i="0" kern="1200" baseline="0">
                <a:solidFill>
                  <a:schemeClr val="tx1"/>
                </a:solidFill>
                <a:latin typeface="Source Sans Pro Semibold" panose="020B0503030403020204" pitchFamily="34" charset="77"/>
                <a:ea typeface="Source Sans Pro" panose="020B0503030403020204" pitchFamily="34" charset="77"/>
                <a:cs typeface="Source Sans Pro" panose="020B0503030403020204" pitchFamily="34" charset="77"/>
              </a:defRPr>
            </a:lvl1pPr>
          </a:lstStyle>
          <a:p>
            <a:pPr marL="457200" indent="-457200" algn="l">
              <a:lnSpc>
                <a:spcPct val="110000"/>
              </a:lnSpc>
              <a:buFont typeface="Arial" panose="020B0604020202020204" pitchFamily="34" charset="0"/>
              <a:buChar char="•"/>
            </a:pPr>
            <a:r>
              <a:rPr lang="en-US" sz="3200" dirty="0">
                <a:solidFill>
                  <a:schemeClr val="bg1"/>
                </a:solidFill>
              </a:rPr>
              <a:t>They’ve not been invited</a:t>
            </a:r>
          </a:p>
          <a:p>
            <a:pPr marL="457200" indent="-457200" algn="l">
              <a:lnSpc>
                <a:spcPct val="110000"/>
              </a:lnSpc>
              <a:buFont typeface="Arial" panose="020B0604020202020204" pitchFamily="34" charset="0"/>
              <a:buChar char="•"/>
            </a:pPr>
            <a:r>
              <a:rPr lang="en-US" sz="3200" dirty="0">
                <a:solidFill>
                  <a:schemeClr val="bg1"/>
                </a:solidFill>
              </a:rPr>
              <a:t>They discount themselves</a:t>
            </a:r>
          </a:p>
          <a:p>
            <a:pPr marL="914400" lvl="1" indent="-457200">
              <a:lnSpc>
                <a:spcPct val="110000"/>
              </a:lnSpc>
              <a:buFont typeface="Arial" panose="020B0604020202020204" pitchFamily="34" charset="0"/>
              <a:buChar char="•"/>
            </a:pPr>
            <a:r>
              <a:rPr lang="en-US" sz="2400" dirty="0">
                <a:solidFill>
                  <a:schemeClr val="bg1"/>
                </a:solidFill>
              </a:rPr>
              <a:t>Relevance / young person’s world / I’ve done my bit</a:t>
            </a:r>
          </a:p>
          <a:p>
            <a:pPr marL="457200" indent="-457200" algn="l">
              <a:lnSpc>
                <a:spcPct val="110000"/>
              </a:lnSpc>
              <a:buFont typeface="Arial" panose="020B0604020202020204" pitchFamily="34" charset="0"/>
              <a:buChar char="•"/>
            </a:pPr>
            <a:r>
              <a:rPr lang="en-US" sz="3200" dirty="0">
                <a:solidFill>
                  <a:schemeClr val="bg1"/>
                </a:solidFill>
              </a:rPr>
              <a:t>Lack skills or confidence</a:t>
            </a:r>
          </a:p>
          <a:p>
            <a:pPr marL="457200" indent="-457200" algn="l">
              <a:lnSpc>
                <a:spcPct val="110000"/>
              </a:lnSpc>
              <a:buFont typeface="Arial" panose="020B0604020202020204" pitchFamily="34" charset="0"/>
              <a:buChar char="•"/>
            </a:pPr>
            <a:r>
              <a:rPr lang="en-US" sz="3200" dirty="0">
                <a:solidFill>
                  <a:schemeClr val="bg1"/>
                </a:solidFill>
              </a:rPr>
              <a:t>Safeguarding concerns</a:t>
            </a:r>
          </a:p>
          <a:p>
            <a:pPr marL="457200" indent="-457200" algn="l">
              <a:lnSpc>
                <a:spcPct val="110000"/>
              </a:lnSpc>
              <a:buFont typeface="Arial" panose="020B0604020202020204" pitchFamily="34" charset="0"/>
              <a:buChar char="•"/>
            </a:pPr>
            <a:r>
              <a:rPr lang="en-US" sz="3200" dirty="0">
                <a:solidFill>
                  <a:schemeClr val="bg1"/>
                </a:solidFill>
              </a:rPr>
              <a:t>Never thought about it</a:t>
            </a:r>
          </a:p>
          <a:p>
            <a:pPr algn="l">
              <a:lnSpc>
                <a:spcPct val="110000"/>
              </a:lnSpc>
            </a:pPr>
            <a:endParaRPr lang="en-US" sz="3200" dirty="0">
              <a:solidFill>
                <a:schemeClr val="bg1"/>
              </a:solidFill>
            </a:endParaRPr>
          </a:p>
        </p:txBody>
      </p:sp>
      <p:sp>
        <p:nvSpPr>
          <p:cNvPr id="5" name="Title 1">
            <a:extLst>
              <a:ext uri="{FF2B5EF4-FFF2-40B4-BE49-F238E27FC236}">
                <a16:creationId xmlns:a16="http://schemas.microsoft.com/office/drawing/2014/main" id="{7BC85CB5-C048-EE35-CBFF-84F9F0CAC45E}"/>
              </a:ext>
            </a:extLst>
          </p:cNvPr>
          <p:cNvSpPr txBox="1">
            <a:spLocks/>
          </p:cNvSpPr>
          <p:nvPr/>
        </p:nvSpPr>
        <p:spPr>
          <a:xfrm>
            <a:off x="762523" y="822711"/>
            <a:ext cx="7772400" cy="981776"/>
          </a:xfrm>
          <a:prstGeom prst="rect">
            <a:avLst/>
          </a:prstGeom>
          <a:noFill/>
        </p:spPr>
        <p:txBody>
          <a:bodyPr>
            <a:noAutofit/>
          </a:bodyPr>
          <a:lstStyle>
            <a:lvl1pPr algn="ctr" defTabSz="457200" rtl="0" eaLnBrk="1" latinLnBrk="0" hangingPunct="1">
              <a:spcBef>
                <a:spcPct val="0"/>
              </a:spcBef>
              <a:buNone/>
              <a:defRPr sz="3400" b="1" i="0" kern="1200" baseline="0">
                <a:solidFill>
                  <a:schemeClr val="tx1"/>
                </a:solidFill>
                <a:latin typeface="Source Sans Pro Semibold" panose="020B0503030403020204" pitchFamily="34" charset="77"/>
                <a:ea typeface="Source Sans Pro" panose="020B0503030403020204" pitchFamily="34" charset="77"/>
                <a:cs typeface="Source Sans Pro" panose="020B0503030403020204" pitchFamily="34" charset="77"/>
              </a:defRPr>
            </a:lvl1pPr>
          </a:lstStyle>
          <a:p>
            <a:pPr algn="l">
              <a:lnSpc>
                <a:spcPct val="110000"/>
              </a:lnSpc>
            </a:pPr>
            <a:r>
              <a:rPr lang="en-GB" sz="4000" dirty="0">
                <a:solidFill>
                  <a:schemeClr val="bg1"/>
                </a:solidFill>
              </a:rPr>
              <a:t>What are the barriers?</a:t>
            </a:r>
            <a:endParaRPr lang="en-US" sz="4000" dirty="0">
              <a:solidFill>
                <a:schemeClr val="bg1"/>
              </a:solidFill>
            </a:endParaRPr>
          </a:p>
        </p:txBody>
      </p:sp>
    </p:spTree>
    <p:extLst>
      <p:ext uri="{BB962C8B-B14F-4D97-AF65-F5344CB8AC3E}">
        <p14:creationId xmlns:p14="http://schemas.microsoft.com/office/powerpoint/2010/main" val="2044658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D7C71-91F1-E507-F2CB-CACC99A41EB6}"/>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722FFC0F-0AFA-CF7B-AE09-50DA8CD03CC1}"/>
              </a:ext>
            </a:extLst>
          </p:cNvPr>
          <p:cNvSpPr txBox="1">
            <a:spLocks/>
          </p:cNvSpPr>
          <p:nvPr/>
        </p:nvSpPr>
        <p:spPr>
          <a:xfrm>
            <a:off x="411018" y="756505"/>
            <a:ext cx="8496388" cy="981776"/>
          </a:xfrm>
          <a:prstGeom prst="rect">
            <a:avLst/>
          </a:prstGeom>
          <a:noFill/>
        </p:spPr>
        <p:txBody>
          <a:bodyPr>
            <a:noAutofit/>
          </a:bodyPr>
          <a:lstStyle>
            <a:lvl1pPr algn="ctr" defTabSz="457200" rtl="0" eaLnBrk="1" latinLnBrk="0" hangingPunct="1">
              <a:spcBef>
                <a:spcPct val="0"/>
              </a:spcBef>
              <a:buNone/>
              <a:defRPr sz="3400" b="1" i="0" kern="1200" baseline="0">
                <a:solidFill>
                  <a:schemeClr val="tx1"/>
                </a:solidFill>
                <a:latin typeface="Source Sans Pro Semibold" panose="020B0503030403020204" pitchFamily="34" charset="77"/>
                <a:ea typeface="Source Sans Pro" panose="020B0503030403020204" pitchFamily="34" charset="77"/>
                <a:cs typeface="Source Sans Pro" panose="020B0503030403020204" pitchFamily="34" charset="77"/>
              </a:defRPr>
            </a:lvl1pPr>
          </a:lstStyle>
          <a:p>
            <a:pPr algn="l">
              <a:lnSpc>
                <a:spcPct val="110000"/>
              </a:lnSpc>
            </a:pPr>
            <a:r>
              <a:rPr lang="en-GB" sz="4000" dirty="0">
                <a:solidFill>
                  <a:schemeClr val="bg1"/>
                </a:solidFill>
              </a:rPr>
              <a:t>Let’s tell Asaph’s story</a:t>
            </a:r>
            <a:endParaRPr lang="en-US" sz="4000" dirty="0">
              <a:solidFill>
                <a:schemeClr val="bg1"/>
              </a:solidFill>
            </a:endParaRPr>
          </a:p>
        </p:txBody>
      </p:sp>
      <p:pic>
        <p:nvPicPr>
          <p:cNvPr id="7" name="Picture 6">
            <a:extLst>
              <a:ext uri="{FF2B5EF4-FFF2-40B4-BE49-F238E27FC236}">
                <a16:creationId xmlns:a16="http://schemas.microsoft.com/office/drawing/2014/main" id="{5EEC705B-643F-2467-30A9-3C0E9B134500}"/>
              </a:ext>
            </a:extLst>
          </p:cNvPr>
          <p:cNvPicPr>
            <a:picLocks noChangeAspect="1"/>
          </p:cNvPicPr>
          <p:nvPr/>
        </p:nvPicPr>
        <p:blipFill>
          <a:blip r:embed="rId3"/>
          <a:srcRect/>
          <a:stretch/>
        </p:blipFill>
        <p:spPr>
          <a:xfrm>
            <a:off x="6770075" y="6108979"/>
            <a:ext cx="2137331" cy="344949"/>
          </a:xfrm>
          <a:prstGeom prst="rect">
            <a:avLst/>
          </a:prstGeom>
        </p:spPr>
      </p:pic>
      <p:sp>
        <p:nvSpPr>
          <p:cNvPr id="2" name="Title 1">
            <a:extLst>
              <a:ext uri="{FF2B5EF4-FFF2-40B4-BE49-F238E27FC236}">
                <a16:creationId xmlns:a16="http://schemas.microsoft.com/office/drawing/2014/main" id="{1D30125D-C070-0740-008C-6D6C0C1BB7E2}"/>
              </a:ext>
            </a:extLst>
          </p:cNvPr>
          <p:cNvSpPr txBox="1">
            <a:spLocks/>
          </p:cNvSpPr>
          <p:nvPr/>
        </p:nvSpPr>
        <p:spPr>
          <a:xfrm>
            <a:off x="685800" y="1738281"/>
            <a:ext cx="7772400" cy="981776"/>
          </a:xfrm>
          <a:prstGeom prst="rect">
            <a:avLst/>
          </a:prstGeom>
          <a:noFill/>
        </p:spPr>
        <p:txBody>
          <a:bodyPr>
            <a:noAutofit/>
          </a:bodyPr>
          <a:lstStyle>
            <a:lvl1pPr algn="ctr" defTabSz="457200" rtl="0" eaLnBrk="1" latinLnBrk="0" hangingPunct="1">
              <a:spcBef>
                <a:spcPct val="0"/>
              </a:spcBef>
              <a:buNone/>
              <a:defRPr sz="3400" b="1" i="0" kern="1200" baseline="0">
                <a:solidFill>
                  <a:schemeClr val="tx1"/>
                </a:solidFill>
                <a:latin typeface="Source Sans Pro Semibold" panose="020B0503030403020204" pitchFamily="34" charset="77"/>
                <a:ea typeface="Source Sans Pro" panose="020B0503030403020204" pitchFamily="34" charset="77"/>
                <a:cs typeface="Source Sans Pro" panose="020B0503030403020204" pitchFamily="34" charset="77"/>
              </a:defRPr>
            </a:lvl1pPr>
          </a:lstStyle>
          <a:p>
            <a:pPr algn="l">
              <a:lnSpc>
                <a:spcPct val="110000"/>
              </a:lnSpc>
            </a:pPr>
            <a:r>
              <a:rPr lang="en-GB" sz="2200" b="0" dirty="0">
                <a:solidFill>
                  <a:schemeClr val="bg1"/>
                </a:solidFill>
              </a:rPr>
              <a:t>I will utter hidden things, things from of old—</a:t>
            </a:r>
            <a:br>
              <a:rPr lang="en-GB" sz="2200" dirty="0">
                <a:solidFill>
                  <a:schemeClr val="bg1"/>
                </a:solidFill>
              </a:rPr>
            </a:br>
            <a:r>
              <a:rPr lang="en-GB" sz="2200" baseline="30000" dirty="0">
                <a:solidFill>
                  <a:schemeClr val="bg1"/>
                </a:solidFill>
              </a:rPr>
              <a:t> </a:t>
            </a:r>
            <a:r>
              <a:rPr lang="en-GB" sz="2200" b="0" dirty="0">
                <a:solidFill>
                  <a:schemeClr val="bg1"/>
                </a:solidFill>
              </a:rPr>
              <a:t>things we have heard and known, </a:t>
            </a:r>
          </a:p>
          <a:p>
            <a:pPr algn="l">
              <a:lnSpc>
                <a:spcPct val="110000"/>
              </a:lnSpc>
            </a:pPr>
            <a:r>
              <a:rPr lang="en-GB" sz="2200" b="0" dirty="0">
                <a:solidFill>
                  <a:schemeClr val="bg1"/>
                </a:solidFill>
              </a:rPr>
              <a:t>   things our ancestors have told us.</a:t>
            </a:r>
            <a:br>
              <a:rPr lang="en-GB" sz="2200" dirty="0">
                <a:solidFill>
                  <a:schemeClr val="bg1"/>
                </a:solidFill>
              </a:rPr>
            </a:br>
            <a:r>
              <a:rPr lang="en-GB" sz="2200" b="0" dirty="0">
                <a:solidFill>
                  <a:schemeClr val="bg1"/>
                </a:solidFill>
              </a:rPr>
              <a:t>We will not hide them from their descendants;</a:t>
            </a:r>
            <a:br>
              <a:rPr lang="en-GB" sz="2200" dirty="0">
                <a:solidFill>
                  <a:schemeClr val="bg1"/>
                </a:solidFill>
              </a:rPr>
            </a:br>
            <a:r>
              <a:rPr lang="en-GB" sz="2200" b="0" dirty="0">
                <a:solidFill>
                  <a:schemeClr val="bg1"/>
                </a:solidFill>
              </a:rPr>
              <a:t>    we will tell the next generation</a:t>
            </a:r>
            <a:br>
              <a:rPr lang="en-GB" sz="2200" dirty="0">
                <a:solidFill>
                  <a:schemeClr val="bg1"/>
                </a:solidFill>
              </a:rPr>
            </a:br>
            <a:r>
              <a:rPr lang="en-GB" sz="2200" b="0" dirty="0">
                <a:solidFill>
                  <a:schemeClr val="bg1"/>
                </a:solidFill>
              </a:rPr>
              <a:t>the praiseworthy deeds of the </a:t>
            </a:r>
            <a:r>
              <a:rPr lang="en-GB" sz="2200" b="0" cap="small" dirty="0">
                <a:solidFill>
                  <a:schemeClr val="bg1"/>
                </a:solidFill>
              </a:rPr>
              <a:t>Lord</a:t>
            </a:r>
            <a:r>
              <a:rPr lang="en-GB" sz="2200" b="0" dirty="0">
                <a:solidFill>
                  <a:schemeClr val="bg1"/>
                </a:solidFill>
              </a:rPr>
              <a:t>,</a:t>
            </a:r>
            <a:br>
              <a:rPr lang="en-GB" sz="2200" dirty="0">
                <a:solidFill>
                  <a:schemeClr val="bg1"/>
                </a:solidFill>
              </a:rPr>
            </a:br>
            <a:r>
              <a:rPr lang="en-GB" sz="2200" b="0" dirty="0">
                <a:solidFill>
                  <a:schemeClr val="bg1"/>
                </a:solidFill>
              </a:rPr>
              <a:t>    his power, and the wonders he has done …</a:t>
            </a:r>
            <a:br>
              <a:rPr lang="en-GB" sz="2200" dirty="0">
                <a:solidFill>
                  <a:schemeClr val="bg1"/>
                </a:solidFill>
              </a:rPr>
            </a:br>
            <a:r>
              <a:rPr lang="en-GB" sz="2200" b="0" dirty="0">
                <a:solidFill>
                  <a:schemeClr val="bg1"/>
                </a:solidFill>
              </a:rPr>
              <a:t>so the next generation would know them, even the children yet to be born, and they in turn would tell their children.</a:t>
            </a:r>
            <a:br>
              <a:rPr lang="en-GB" sz="2200" dirty="0">
                <a:solidFill>
                  <a:schemeClr val="bg1"/>
                </a:solidFill>
              </a:rPr>
            </a:br>
            <a:r>
              <a:rPr lang="en-GB" sz="2200" b="0" dirty="0">
                <a:solidFill>
                  <a:schemeClr val="bg1"/>
                </a:solidFill>
              </a:rPr>
              <a:t>Then they would put their trust in God and would not forget his deeds  but would keep his commands.</a:t>
            </a:r>
            <a:endParaRPr lang="en-US" sz="2200" dirty="0">
              <a:solidFill>
                <a:schemeClr val="bg1"/>
              </a:solidFill>
            </a:endParaRPr>
          </a:p>
        </p:txBody>
      </p:sp>
    </p:spTree>
    <p:extLst>
      <p:ext uri="{BB962C8B-B14F-4D97-AF65-F5344CB8AC3E}">
        <p14:creationId xmlns:p14="http://schemas.microsoft.com/office/powerpoint/2010/main" val="15926371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E3578-2D4B-9F31-7ECB-BC80A291982B}"/>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0F8ADD9E-0731-5D99-E784-A0B439CD02B0}"/>
              </a:ext>
            </a:extLst>
          </p:cNvPr>
          <p:cNvSpPr txBox="1">
            <a:spLocks/>
          </p:cNvSpPr>
          <p:nvPr/>
        </p:nvSpPr>
        <p:spPr>
          <a:xfrm>
            <a:off x="681387" y="841059"/>
            <a:ext cx="7772400" cy="981776"/>
          </a:xfrm>
          <a:prstGeom prst="rect">
            <a:avLst/>
          </a:prstGeom>
          <a:noFill/>
        </p:spPr>
        <p:txBody>
          <a:bodyPr lIns="91440" tIns="45720" rIns="91440" bIns="45720" anchor="t">
            <a:noAutofit/>
          </a:bodyPr>
          <a:lstStyle>
            <a:lvl1pPr algn="ctr" defTabSz="457200" rtl="0" eaLnBrk="1" latinLnBrk="0" hangingPunct="1">
              <a:spcBef>
                <a:spcPct val="0"/>
              </a:spcBef>
              <a:buNone/>
              <a:defRPr sz="3400" b="1" i="0" kern="1200" baseline="0">
                <a:solidFill>
                  <a:schemeClr val="tx1"/>
                </a:solidFill>
                <a:latin typeface="Source Sans Pro Semibold" panose="020B0503030403020204" pitchFamily="34" charset="77"/>
                <a:ea typeface="Source Sans Pro" panose="020B0503030403020204" pitchFamily="34" charset="77"/>
                <a:cs typeface="Source Sans Pro" panose="020B0503030403020204" pitchFamily="34" charset="77"/>
              </a:defRPr>
            </a:lvl1pPr>
          </a:lstStyle>
          <a:p>
            <a:pPr algn="l">
              <a:lnSpc>
                <a:spcPct val="110000"/>
              </a:lnSpc>
            </a:pPr>
            <a:r>
              <a:rPr lang="en-GB" sz="4000" dirty="0">
                <a:solidFill>
                  <a:schemeClr val="bg1"/>
                </a:solidFill>
              </a:rPr>
              <a:t>Starting to leverage the power of the grandparent generation</a:t>
            </a:r>
          </a:p>
        </p:txBody>
      </p:sp>
      <p:pic>
        <p:nvPicPr>
          <p:cNvPr id="7" name="Picture 6">
            <a:extLst>
              <a:ext uri="{FF2B5EF4-FFF2-40B4-BE49-F238E27FC236}">
                <a16:creationId xmlns:a16="http://schemas.microsoft.com/office/drawing/2014/main" id="{B7ED2C48-90AB-BEFA-69F6-D6EEB0F495C1}"/>
              </a:ext>
            </a:extLst>
          </p:cNvPr>
          <p:cNvPicPr>
            <a:picLocks noChangeAspect="1"/>
          </p:cNvPicPr>
          <p:nvPr/>
        </p:nvPicPr>
        <p:blipFill>
          <a:blip r:embed="rId3"/>
          <a:srcRect/>
          <a:stretch/>
        </p:blipFill>
        <p:spPr>
          <a:xfrm>
            <a:off x="6770075" y="6108979"/>
            <a:ext cx="2137331" cy="344949"/>
          </a:xfrm>
          <a:prstGeom prst="rect">
            <a:avLst/>
          </a:prstGeom>
        </p:spPr>
      </p:pic>
      <p:sp>
        <p:nvSpPr>
          <p:cNvPr id="3" name="TextBox 2">
            <a:extLst>
              <a:ext uri="{FF2B5EF4-FFF2-40B4-BE49-F238E27FC236}">
                <a16:creationId xmlns:a16="http://schemas.microsoft.com/office/drawing/2014/main" id="{B291BA2A-E0B0-C020-30F0-61CBFF54FB4F}"/>
              </a:ext>
            </a:extLst>
          </p:cNvPr>
          <p:cNvSpPr txBox="1"/>
          <p:nvPr/>
        </p:nvSpPr>
        <p:spPr>
          <a:xfrm>
            <a:off x="970889" y="2590309"/>
            <a:ext cx="7193396" cy="342144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14350" lvl="0" indent="-514350" algn="l" rtl="0">
              <a:lnSpc>
                <a:spcPts val="3375"/>
              </a:lnSpc>
              <a:buAutoNum type="arabicPeriod"/>
            </a:pPr>
            <a:r>
              <a:rPr lang="en-US" sz="3200" b="1" i="0" u="none" strike="noStrike" baseline="0" dirty="0">
                <a:solidFill>
                  <a:srgbClr val="FFFFFF"/>
                </a:solidFill>
                <a:latin typeface="Source Sans Pro Semibold"/>
                <a:ea typeface="Arial"/>
                <a:cs typeface="Arial"/>
              </a:rPr>
              <a:t>Change the mindset</a:t>
            </a:r>
          </a:p>
          <a:p>
            <a:pPr marL="514350" lvl="0" indent="-514350" algn="l" rtl="0">
              <a:lnSpc>
                <a:spcPts val="3375"/>
              </a:lnSpc>
              <a:buAutoNum type="arabicPeriod"/>
            </a:pPr>
            <a:endParaRPr lang="en-US" sz="3200" b="1" dirty="0">
              <a:solidFill>
                <a:srgbClr val="FFFFFF"/>
              </a:solidFill>
              <a:latin typeface="Source Sans Pro Semibold"/>
              <a:ea typeface="Arial"/>
              <a:cs typeface="Arial"/>
            </a:endParaRPr>
          </a:p>
          <a:p>
            <a:pPr marL="971550" lvl="1" indent="-514350">
              <a:lnSpc>
                <a:spcPts val="3375"/>
              </a:lnSpc>
              <a:buFont typeface="Arial" panose="020B0604020202020204" pitchFamily="34" charset="0"/>
              <a:buChar char="•"/>
            </a:pPr>
            <a:r>
              <a:rPr lang="en-US" sz="3200" b="1" i="0" u="none" strike="noStrike" baseline="0" dirty="0">
                <a:solidFill>
                  <a:srgbClr val="FFFFFF"/>
                </a:solidFill>
                <a:latin typeface="Source Sans Pro Semibold"/>
                <a:ea typeface="Arial"/>
                <a:cs typeface="Arial"/>
              </a:rPr>
              <a:t>Talk about it in church</a:t>
            </a:r>
          </a:p>
          <a:p>
            <a:pPr marL="971550" lvl="1" indent="-514350">
              <a:lnSpc>
                <a:spcPts val="3375"/>
              </a:lnSpc>
              <a:buFont typeface="Arial" panose="020B0604020202020204" pitchFamily="34" charset="0"/>
              <a:buChar char="•"/>
            </a:pPr>
            <a:r>
              <a:rPr lang="en-US" sz="3200" b="1" dirty="0">
                <a:solidFill>
                  <a:srgbClr val="FFFFFF"/>
                </a:solidFill>
                <a:latin typeface="Source Sans Pro Semibold"/>
                <a:ea typeface="Arial"/>
                <a:cs typeface="Arial"/>
              </a:rPr>
              <a:t>Share stories of over 60s and kids</a:t>
            </a:r>
          </a:p>
          <a:p>
            <a:pPr marL="971550" lvl="1" indent="-514350">
              <a:lnSpc>
                <a:spcPts val="3375"/>
              </a:lnSpc>
              <a:buFont typeface="Arial" panose="020B0604020202020204" pitchFamily="34" charset="0"/>
              <a:buChar char="•"/>
            </a:pPr>
            <a:r>
              <a:rPr lang="en-US" sz="3200" b="1" i="0" u="none" strike="noStrike" baseline="0" dirty="0">
                <a:solidFill>
                  <a:srgbClr val="FFFFFF"/>
                </a:solidFill>
                <a:latin typeface="Source Sans Pro Semibold"/>
                <a:ea typeface="Arial"/>
                <a:cs typeface="Arial"/>
              </a:rPr>
              <a:t>Ask them to reflect on who influenced them</a:t>
            </a:r>
          </a:p>
          <a:p>
            <a:pPr marL="971550" lvl="1" indent="-514350">
              <a:lnSpc>
                <a:spcPts val="3375"/>
              </a:lnSpc>
              <a:buFont typeface="Arial" panose="020B0604020202020204" pitchFamily="34" charset="0"/>
              <a:buChar char="•"/>
            </a:pPr>
            <a:r>
              <a:rPr lang="en-US" sz="3200" b="1" dirty="0">
                <a:solidFill>
                  <a:srgbClr val="FFFFFF"/>
                </a:solidFill>
                <a:latin typeface="Source Sans Pro Semibold"/>
                <a:ea typeface="Arial"/>
                <a:cs typeface="Arial"/>
              </a:rPr>
              <a:t>Be ready to debunk the barriers</a:t>
            </a:r>
          </a:p>
          <a:p>
            <a:pPr algn="ctr"/>
            <a:endParaRPr lang="en-GB" dirty="0"/>
          </a:p>
        </p:txBody>
      </p:sp>
    </p:spTree>
    <p:extLst>
      <p:ext uri="{BB962C8B-B14F-4D97-AF65-F5344CB8AC3E}">
        <p14:creationId xmlns:p14="http://schemas.microsoft.com/office/powerpoint/2010/main" val="9049981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B4C0F-9C0E-8EE4-A0E1-A953BD3E8DB8}"/>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F08949C6-F291-F2AA-87BD-EE24236EDDC7}"/>
              </a:ext>
            </a:extLst>
          </p:cNvPr>
          <p:cNvSpPr txBox="1">
            <a:spLocks/>
          </p:cNvSpPr>
          <p:nvPr/>
        </p:nvSpPr>
        <p:spPr>
          <a:xfrm>
            <a:off x="681387" y="841059"/>
            <a:ext cx="7772400" cy="981776"/>
          </a:xfrm>
          <a:prstGeom prst="rect">
            <a:avLst/>
          </a:prstGeom>
          <a:noFill/>
        </p:spPr>
        <p:txBody>
          <a:bodyPr lIns="91440" tIns="45720" rIns="91440" bIns="45720" anchor="t">
            <a:noAutofit/>
          </a:bodyPr>
          <a:lstStyle>
            <a:lvl1pPr algn="ctr" defTabSz="457200" rtl="0" eaLnBrk="1" latinLnBrk="0" hangingPunct="1">
              <a:spcBef>
                <a:spcPct val="0"/>
              </a:spcBef>
              <a:buNone/>
              <a:defRPr sz="3400" b="1" i="0" kern="1200" baseline="0">
                <a:solidFill>
                  <a:schemeClr val="tx1"/>
                </a:solidFill>
                <a:latin typeface="Source Sans Pro Semibold" panose="020B0503030403020204" pitchFamily="34" charset="77"/>
                <a:ea typeface="Source Sans Pro" panose="020B0503030403020204" pitchFamily="34" charset="77"/>
                <a:cs typeface="Source Sans Pro" panose="020B0503030403020204" pitchFamily="34" charset="77"/>
              </a:defRPr>
            </a:lvl1pPr>
          </a:lstStyle>
          <a:p>
            <a:pPr algn="l">
              <a:lnSpc>
                <a:spcPct val="110000"/>
              </a:lnSpc>
            </a:pPr>
            <a:r>
              <a:rPr lang="en-GB" sz="4000" dirty="0">
                <a:solidFill>
                  <a:schemeClr val="bg1"/>
                </a:solidFill>
              </a:rPr>
              <a:t>Starting to leverage the power of the grandparent generation</a:t>
            </a:r>
          </a:p>
        </p:txBody>
      </p:sp>
      <p:pic>
        <p:nvPicPr>
          <p:cNvPr id="7" name="Picture 6">
            <a:extLst>
              <a:ext uri="{FF2B5EF4-FFF2-40B4-BE49-F238E27FC236}">
                <a16:creationId xmlns:a16="http://schemas.microsoft.com/office/drawing/2014/main" id="{EBFF7DFE-C090-1269-9C28-147E1281FC81}"/>
              </a:ext>
            </a:extLst>
          </p:cNvPr>
          <p:cNvPicPr>
            <a:picLocks noChangeAspect="1"/>
          </p:cNvPicPr>
          <p:nvPr/>
        </p:nvPicPr>
        <p:blipFill>
          <a:blip r:embed="rId3"/>
          <a:srcRect/>
          <a:stretch/>
        </p:blipFill>
        <p:spPr>
          <a:xfrm>
            <a:off x="6770075" y="6108979"/>
            <a:ext cx="2137331" cy="344949"/>
          </a:xfrm>
          <a:prstGeom prst="rect">
            <a:avLst/>
          </a:prstGeom>
        </p:spPr>
      </p:pic>
      <p:sp>
        <p:nvSpPr>
          <p:cNvPr id="3" name="TextBox 2">
            <a:extLst>
              <a:ext uri="{FF2B5EF4-FFF2-40B4-BE49-F238E27FC236}">
                <a16:creationId xmlns:a16="http://schemas.microsoft.com/office/drawing/2014/main" id="{882386BD-48BE-92A5-74AA-E5544DEBCCE7}"/>
              </a:ext>
            </a:extLst>
          </p:cNvPr>
          <p:cNvSpPr txBox="1"/>
          <p:nvPr/>
        </p:nvSpPr>
        <p:spPr>
          <a:xfrm>
            <a:off x="970889" y="2465618"/>
            <a:ext cx="8317490" cy="38574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14350" lvl="0" indent="-514350" algn="l" rtl="0">
              <a:lnSpc>
                <a:spcPts val="3375"/>
              </a:lnSpc>
              <a:buFont typeface="+mj-lt"/>
              <a:buAutoNum type="arabicPeriod" startAt="2"/>
            </a:pPr>
            <a:r>
              <a:rPr lang="en-US" sz="3200" b="1" i="0" u="none" strike="noStrike" baseline="0" dirty="0">
                <a:solidFill>
                  <a:srgbClr val="FFFFFF"/>
                </a:solidFill>
                <a:latin typeface="Source Sans Pro Semibold"/>
                <a:ea typeface="Arial"/>
                <a:cs typeface="Arial"/>
              </a:rPr>
              <a:t>Invite them in</a:t>
            </a:r>
          </a:p>
          <a:p>
            <a:pPr marL="514350" lvl="0" indent="-514350" algn="l" rtl="0">
              <a:lnSpc>
                <a:spcPts val="3375"/>
              </a:lnSpc>
              <a:buAutoNum type="arabicPeriod" startAt="2"/>
            </a:pPr>
            <a:endParaRPr lang="en-US" sz="3200" b="1" dirty="0">
              <a:solidFill>
                <a:srgbClr val="FFFFFF"/>
              </a:solidFill>
              <a:latin typeface="Source Sans Pro Semibold"/>
              <a:ea typeface="Arial"/>
              <a:cs typeface="Arial"/>
            </a:endParaRPr>
          </a:p>
          <a:p>
            <a:pPr marL="971550" lvl="1" indent="-514350">
              <a:lnSpc>
                <a:spcPts val="3375"/>
              </a:lnSpc>
              <a:buFont typeface="Arial" panose="020B0604020202020204" pitchFamily="34" charset="0"/>
              <a:buChar char="•"/>
            </a:pPr>
            <a:r>
              <a:rPr lang="en-US" sz="3200" b="1" i="0" u="none" strike="noStrike" baseline="0" dirty="0">
                <a:solidFill>
                  <a:srgbClr val="FFFFFF"/>
                </a:solidFill>
                <a:latin typeface="Source Sans Pro Semibold"/>
                <a:ea typeface="Arial"/>
                <a:cs typeface="Arial"/>
              </a:rPr>
              <a:t>Do it!</a:t>
            </a:r>
          </a:p>
          <a:p>
            <a:pPr marL="971550" lvl="1" indent="-514350">
              <a:lnSpc>
                <a:spcPts val="3375"/>
              </a:lnSpc>
              <a:buFont typeface="Arial" panose="020B0604020202020204" pitchFamily="34" charset="0"/>
              <a:buChar char="•"/>
            </a:pPr>
            <a:r>
              <a:rPr lang="en-US" sz="3200" b="1" dirty="0">
                <a:solidFill>
                  <a:srgbClr val="FFFFFF"/>
                </a:solidFill>
                <a:latin typeface="Source Sans Pro Semibold"/>
                <a:ea typeface="Arial"/>
                <a:cs typeface="Arial"/>
              </a:rPr>
              <a:t>Specific invites rather than general</a:t>
            </a:r>
          </a:p>
          <a:p>
            <a:pPr marL="971550" lvl="1" indent="-514350">
              <a:lnSpc>
                <a:spcPts val="3375"/>
              </a:lnSpc>
              <a:buFont typeface="Arial" panose="020B0604020202020204" pitchFamily="34" charset="0"/>
              <a:buChar char="•"/>
            </a:pPr>
            <a:r>
              <a:rPr lang="en-US" sz="3200" b="1" dirty="0">
                <a:solidFill>
                  <a:srgbClr val="FFFFFF"/>
                </a:solidFill>
                <a:latin typeface="Source Sans Pro Semibold"/>
                <a:ea typeface="Arial"/>
                <a:cs typeface="Arial"/>
              </a:rPr>
              <a:t>Invite in with a role</a:t>
            </a:r>
          </a:p>
          <a:p>
            <a:pPr marL="971550" lvl="1" indent="-514350">
              <a:lnSpc>
                <a:spcPts val="3375"/>
              </a:lnSpc>
              <a:buFont typeface="Arial" panose="020B0604020202020204" pitchFamily="34" charset="0"/>
              <a:buChar char="•"/>
            </a:pPr>
            <a:r>
              <a:rPr lang="en-US" sz="3200" b="1" dirty="0">
                <a:solidFill>
                  <a:srgbClr val="FFFFFF"/>
                </a:solidFill>
                <a:latin typeface="Source Sans Pro Semibold"/>
                <a:ea typeface="Arial"/>
                <a:cs typeface="Arial"/>
              </a:rPr>
              <a:t>Celebrate older volunteers</a:t>
            </a:r>
          </a:p>
          <a:p>
            <a:pPr marL="971550" lvl="1" indent="-514350">
              <a:lnSpc>
                <a:spcPts val="3375"/>
              </a:lnSpc>
              <a:buFont typeface="Arial" panose="020B0604020202020204" pitchFamily="34" charset="0"/>
              <a:buChar char="•"/>
            </a:pPr>
            <a:r>
              <a:rPr lang="en-US" sz="3200" b="1" dirty="0">
                <a:solidFill>
                  <a:srgbClr val="FFFFFF"/>
                </a:solidFill>
                <a:latin typeface="Source Sans Pro Semibold"/>
                <a:ea typeface="Arial"/>
                <a:cs typeface="Arial"/>
              </a:rPr>
              <a:t>Create natural opportunities for generations to mix</a:t>
            </a:r>
            <a:endParaRPr lang="en-US" sz="3200" b="1" i="0" u="none" strike="noStrike" baseline="0" dirty="0">
              <a:solidFill>
                <a:srgbClr val="FFFFFF"/>
              </a:solidFill>
              <a:latin typeface="Source Sans Pro Semibold"/>
              <a:ea typeface="Arial"/>
              <a:cs typeface="Arial"/>
            </a:endParaRPr>
          </a:p>
          <a:p>
            <a:pPr algn="ctr"/>
            <a:endParaRPr lang="en-GB" dirty="0"/>
          </a:p>
        </p:txBody>
      </p:sp>
    </p:spTree>
    <p:extLst>
      <p:ext uri="{BB962C8B-B14F-4D97-AF65-F5344CB8AC3E}">
        <p14:creationId xmlns:p14="http://schemas.microsoft.com/office/powerpoint/2010/main" val="31533925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8" id="{E38270DA-A07F-D541-916E-396451E7A1F2}" vid="{412D1170-9384-BE48-B1AB-D271F6ADCBB7}"/>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8" id="{E38270DA-A07F-D541-916E-396451E7A1F2}" vid="{46F61511-9EAE-924D-ADD3-CCF810FF167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966646C6C5117459CC510563C0F8A2F" ma:contentTypeVersion="12" ma:contentTypeDescription="Create a new document." ma:contentTypeScope="" ma:versionID="fa1ab565f67a9174660bd323ebba695d">
  <xsd:schema xmlns:xsd="http://www.w3.org/2001/XMLSchema" xmlns:xs="http://www.w3.org/2001/XMLSchema" xmlns:p="http://schemas.microsoft.com/office/2006/metadata/properties" xmlns:ns2="4c558f97-f870-4890-93bf-3ff439c25188" xmlns:ns3="3c387536-ff6a-4d12-8a38-8f2b1197f1c1" targetNamespace="http://schemas.microsoft.com/office/2006/metadata/properties" ma:root="true" ma:fieldsID="19efa1deec6d3240a658fc4a9ac0d40e" ns2:_="" ns3:_="">
    <xsd:import namespace="4c558f97-f870-4890-93bf-3ff439c25188"/>
    <xsd:import namespace="3c387536-ff6a-4d12-8a38-8f2b1197f1c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558f97-f870-4890-93bf-3ff439c2518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18a924e-2be4-4d53-ad22-1e188cee0f4d"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c387536-ff6a-4d12-8a38-8f2b1197f1c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27c9403-bfd8-430b-9735-058e79c80545}" ma:internalName="TaxCatchAll" ma:showField="CatchAllData" ma:web="3c387536-ff6a-4d12-8a38-8f2b1197f1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c558f97-f870-4890-93bf-3ff439c25188">
      <Terms xmlns="http://schemas.microsoft.com/office/infopath/2007/PartnerControls"/>
    </lcf76f155ced4ddcb4097134ff3c332f>
    <TaxCatchAll xmlns="3c387536-ff6a-4d12-8a38-8f2b1197f1c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9D4407B-B3AB-4B32-883A-A0CAD6A1B419}">
  <ds:schemaRefs>
    <ds:schemaRef ds:uri="3c387536-ff6a-4d12-8a38-8f2b1197f1c1"/>
    <ds:schemaRef ds:uri="4c558f97-f870-4890-93bf-3ff439c2518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1A18D17-836D-4ADF-95BA-7D294C6F7BB8}">
  <ds:schemaRefs>
    <ds:schemaRef ds:uri="http://www.w3.org/XML/1998/namespace"/>
    <ds:schemaRef ds:uri="http://purl.org/dc/terms/"/>
    <ds:schemaRef ds:uri="http://schemas.microsoft.com/office/2006/metadata/properties"/>
    <ds:schemaRef ds:uri="http://schemas.openxmlformats.org/package/2006/metadata/core-properties"/>
    <ds:schemaRef ds:uri="http://purl.org/dc/dcmitype/"/>
    <ds:schemaRef ds:uri="3c387536-ff6a-4d12-8a38-8f2b1197f1c1"/>
    <ds:schemaRef ds:uri="http://schemas.microsoft.com/office/2006/documentManagement/types"/>
    <ds:schemaRef ds:uri="4c558f97-f870-4890-93bf-3ff439c25188"/>
    <ds:schemaRef ds:uri="http://purl.org/dc/elements/1.1/"/>
    <ds:schemaRef ds:uri="http://schemas.microsoft.com/office/infopath/2007/PartnerControls"/>
  </ds:schemaRefs>
</ds:datastoreItem>
</file>

<file path=customXml/itemProps3.xml><?xml version="1.0" encoding="utf-8"?>
<ds:datastoreItem xmlns:ds="http://schemas.openxmlformats.org/officeDocument/2006/customXml" ds:itemID="{52760002-1557-468B-966F-03A3C0523AC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PFF Powerpoint_blue</Template>
  <TotalTime>7249</TotalTime>
  <Words>1942</Words>
  <Application>Microsoft Office PowerPoint</Application>
  <PresentationFormat>On-screen Show (4:3)</PresentationFormat>
  <Paragraphs>186</Paragraphs>
  <Slides>13</Slides>
  <Notes>13</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13</vt:i4>
      </vt:variant>
    </vt:vector>
  </HeadingPairs>
  <TitlesOfParts>
    <vt:vector size="27" baseType="lpstr">
      <vt:lpstr>Arial</vt:lpstr>
      <vt:lpstr>Poppins</vt:lpstr>
      <vt:lpstr>Poppins Medium</vt:lpstr>
      <vt:lpstr>Calibri</vt:lpstr>
      <vt:lpstr>Source Sans Pro Semibold</vt:lpstr>
      <vt:lpstr>Wingdings</vt:lpstr>
      <vt:lpstr>Courier New</vt:lpstr>
      <vt:lpstr>Poppins SemiBold</vt:lpstr>
      <vt:lpstr>MerriweatherLight</vt:lpstr>
      <vt:lpstr>Source Sans Pro</vt:lpstr>
      <vt:lpstr>Aptos</vt:lpstr>
      <vt:lpstr>Poppins Light</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Becky Sedgwick</dc:creator>
  <cp:lastModifiedBy>Becky Sedgwick</cp:lastModifiedBy>
  <cp:revision>92</cp:revision>
  <cp:lastPrinted>2026-06-19T10:51:37Z</cp:lastPrinted>
  <dcterms:created xsi:type="dcterms:W3CDTF">2026-04-20T11:58:51Z</dcterms:created>
  <dcterms:modified xsi:type="dcterms:W3CDTF">2026-06-27T10:47:17Z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0x0101003966646C6C5117459CC510563C0F8A2F</vt:lpwstr>
  </property>
  <property fmtid="{D5CDD505-2E9C-101B-9397-08002B2CF9AE}" pid="3" name="MediaServiceImageTags">
    <vt:lpwstr/>
  </property>
</Properties>
</file>