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8" r:id="rId3"/>
    <p:sldId id="257" r:id="rId4"/>
    <p:sldId id="287" r:id="rId5"/>
    <p:sldId id="259" r:id="rId6"/>
    <p:sldId id="260" r:id="rId7"/>
    <p:sldId id="261" r:id="rId8"/>
    <p:sldId id="263" r:id="rId9"/>
    <p:sldId id="264" r:id="rId10"/>
    <p:sldId id="265" r:id="rId11"/>
    <p:sldId id="269" r:id="rId12"/>
    <p:sldId id="270" r:id="rId13"/>
    <p:sldId id="266" r:id="rId14"/>
    <p:sldId id="272" r:id="rId15"/>
    <p:sldId id="268" r:id="rId16"/>
    <p:sldId id="271" r:id="rId17"/>
    <p:sldId id="273" r:id="rId18"/>
    <p:sldId id="274" r:id="rId19"/>
    <p:sldId id="284" r:id="rId20"/>
    <p:sldId id="282" r:id="rId21"/>
    <p:sldId id="283" r:id="rId22"/>
    <p:sldId id="285" r:id="rId23"/>
    <p:sldId id="276" r:id="rId24"/>
    <p:sldId id="277" r:id="rId25"/>
    <p:sldId id="278" r:id="rId26"/>
    <p:sldId id="279" r:id="rId27"/>
    <p:sldId id="281" r:id="rId28"/>
    <p:sldId id="28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CD718-B757-49D0-A307-A86014D07775}" type="datetimeFigureOut">
              <a:rPr lang="en-GB" smtClean="0"/>
              <a:t>15/07/2026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90C5A8-A725-487F-ABBC-1A774E6FED3C}" type="slidenum">
              <a:rPr lang="en-GB" smtClean="0"/>
              <a:t>‹#›</a:t>
            </a:fld>
            <a:endParaRPr lang="en-GB"/>
          </a:p>
        </p:txBody>
      </p:sp>
    </p:spTree>
    <p:extLst>
      <p:ext uri="{BB962C8B-B14F-4D97-AF65-F5344CB8AC3E}">
        <p14:creationId xmlns:p14="http://schemas.microsoft.com/office/powerpoint/2010/main" val="2807211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A7DF1-4BD6-61DF-A0FC-F82FC595C3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3C79459-CD93-2DF2-D512-B1E3E51FC9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F3BAC5-7856-EF3D-C135-466C500F1587}"/>
              </a:ext>
            </a:extLst>
          </p:cNvPr>
          <p:cNvSpPr>
            <a:spLocks noGrp="1"/>
          </p:cNvSpPr>
          <p:nvPr>
            <p:ph type="dt" sz="half" idx="10"/>
          </p:nvPr>
        </p:nvSpPr>
        <p:spPr/>
        <p:txBody>
          <a:bodyPr/>
          <a:lstStyle/>
          <a:p>
            <a:fld id="{E9A9EEDD-A448-487F-AB79-FCF841849FFB}" type="datetime1">
              <a:rPr lang="en-GB" smtClean="0"/>
              <a:t>15/07/2026</a:t>
            </a:fld>
            <a:endParaRPr lang="en-GB"/>
          </a:p>
        </p:txBody>
      </p:sp>
      <p:sp>
        <p:nvSpPr>
          <p:cNvPr id="5" name="Footer Placeholder 4">
            <a:extLst>
              <a:ext uri="{FF2B5EF4-FFF2-40B4-BE49-F238E27FC236}">
                <a16:creationId xmlns:a16="http://schemas.microsoft.com/office/drawing/2014/main" id="{32185040-BF47-8CB7-E3D4-EA2A7F95C7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EC1F57-69BA-E95C-CC47-6BC91DFB8226}"/>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2300289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54347-A3E5-7C03-A993-96323078807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D1E32B-5884-E70B-340D-7C661A46A3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A52E83-91F0-A1EC-7D40-697D0D469F1C}"/>
              </a:ext>
            </a:extLst>
          </p:cNvPr>
          <p:cNvSpPr>
            <a:spLocks noGrp="1"/>
          </p:cNvSpPr>
          <p:nvPr>
            <p:ph type="dt" sz="half" idx="10"/>
          </p:nvPr>
        </p:nvSpPr>
        <p:spPr/>
        <p:txBody>
          <a:bodyPr/>
          <a:lstStyle/>
          <a:p>
            <a:fld id="{1CCBE154-6092-4D9F-ABD6-C89754656BAD}" type="datetime1">
              <a:rPr lang="en-GB" smtClean="0"/>
              <a:t>15/07/2026</a:t>
            </a:fld>
            <a:endParaRPr lang="en-GB"/>
          </a:p>
        </p:txBody>
      </p:sp>
      <p:sp>
        <p:nvSpPr>
          <p:cNvPr id="5" name="Footer Placeholder 4">
            <a:extLst>
              <a:ext uri="{FF2B5EF4-FFF2-40B4-BE49-F238E27FC236}">
                <a16:creationId xmlns:a16="http://schemas.microsoft.com/office/drawing/2014/main" id="{0E03E425-BC45-5A35-8B54-F2025AD520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E974D9-31C8-B3F5-896E-9F184A3D3F91}"/>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844595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AA7887-0EDF-728D-FEB0-82375ACE040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D0999B-3DD6-D72F-AB53-B887CBF576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B07368-FFB4-301A-C7D3-A493222C0060}"/>
              </a:ext>
            </a:extLst>
          </p:cNvPr>
          <p:cNvSpPr>
            <a:spLocks noGrp="1"/>
          </p:cNvSpPr>
          <p:nvPr>
            <p:ph type="dt" sz="half" idx="10"/>
          </p:nvPr>
        </p:nvSpPr>
        <p:spPr/>
        <p:txBody>
          <a:bodyPr/>
          <a:lstStyle/>
          <a:p>
            <a:fld id="{E2390241-A3DD-465A-B126-927F5E79AD77}" type="datetime1">
              <a:rPr lang="en-GB" smtClean="0"/>
              <a:t>15/07/2026</a:t>
            </a:fld>
            <a:endParaRPr lang="en-GB"/>
          </a:p>
        </p:txBody>
      </p:sp>
      <p:sp>
        <p:nvSpPr>
          <p:cNvPr id="5" name="Footer Placeholder 4">
            <a:extLst>
              <a:ext uri="{FF2B5EF4-FFF2-40B4-BE49-F238E27FC236}">
                <a16:creationId xmlns:a16="http://schemas.microsoft.com/office/drawing/2014/main" id="{07319F4B-A5B2-7DEF-10D5-C2431F55A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FB098A-D688-2A82-2A66-8B568E7D3FA6}"/>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368011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CB16D-B87D-D671-A3DC-8D3580821B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259626-8340-FBAB-6940-EFC200CF83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D41FE6-8B76-ADF4-F2C0-E3C36A6569B8}"/>
              </a:ext>
            </a:extLst>
          </p:cNvPr>
          <p:cNvSpPr>
            <a:spLocks noGrp="1"/>
          </p:cNvSpPr>
          <p:nvPr>
            <p:ph type="dt" sz="half" idx="10"/>
          </p:nvPr>
        </p:nvSpPr>
        <p:spPr/>
        <p:txBody>
          <a:bodyPr/>
          <a:lstStyle/>
          <a:p>
            <a:fld id="{93B4E4EE-AA46-4B5B-A39E-293B53B0C760}" type="datetime1">
              <a:rPr lang="en-GB" smtClean="0"/>
              <a:t>15/07/2026</a:t>
            </a:fld>
            <a:endParaRPr lang="en-GB"/>
          </a:p>
        </p:txBody>
      </p:sp>
      <p:sp>
        <p:nvSpPr>
          <p:cNvPr id="5" name="Footer Placeholder 4">
            <a:extLst>
              <a:ext uri="{FF2B5EF4-FFF2-40B4-BE49-F238E27FC236}">
                <a16:creationId xmlns:a16="http://schemas.microsoft.com/office/drawing/2014/main" id="{37D5CE88-F1F8-C4F8-8F95-4AC90225E1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A2902E-BF04-4331-24D8-E374A8308E16}"/>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146357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F0036-FEDB-5747-F5D0-FED5576F4C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7F7AF4-383C-6AF1-2AA9-14884D9D8E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502490-9957-0605-C734-B5B4F28555B8}"/>
              </a:ext>
            </a:extLst>
          </p:cNvPr>
          <p:cNvSpPr>
            <a:spLocks noGrp="1"/>
          </p:cNvSpPr>
          <p:nvPr>
            <p:ph type="dt" sz="half" idx="10"/>
          </p:nvPr>
        </p:nvSpPr>
        <p:spPr/>
        <p:txBody>
          <a:bodyPr/>
          <a:lstStyle/>
          <a:p>
            <a:fld id="{8DBE02FA-D29C-41BD-B380-EE2F74B76756}" type="datetime1">
              <a:rPr lang="en-GB" smtClean="0"/>
              <a:t>15/07/2026</a:t>
            </a:fld>
            <a:endParaRPr lang="en-GB"/>
          </a:p>
        </p:txBody>
      </p:sp>
      <p:sp>
        <p:nvSpPr>
          <p:cNvPr id="5" name="Footer Placeholder 4">
            <a:extLst>
              <a:ext uri="{FF2B5EF4-FFF2-40B4-BE49-F238E27FC236}">
                <a16:creationId xmlns:a16="http://schemas.microsoft.com/office/drawing/2014/main" id="{C2080214-29D4-6D05-811D-E254F82495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09592D-6FE9-E5F7-F286-6FBB6E074DD0}"/>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169187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7DB89-75D6-FA65-1227-6EC420BD2E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1A486-6555-9670-E439-694958FD48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5FABB49-AC92-EEFB-7EF6-5E939E4907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2756331-1434-F78E-7CDB-0D998BF95E56}"/>
              </a:ext>
            </a:extLst>
          </p:cNvPr>
          <p:cNvSpPr>
            <a:spLocks noGrp="1"/>
          </p:cNvSpPr>
          <p:nvPr>
            <p:ph type="dt" sz="half" idx="10"/>
          </p:nvPr>
        </p:nvSpPr>
        <p:spPr/>
        <p:txBody>
          <a:bodyPr/>
          <a:lstStyle/>
          <a:p>
            <a:fld id="{5D53FB18-E8D0-4540-B4C3-073BAEF98096}" type="datetime1">
              <a:rPr lang="en-GB" smtClean="0"/>
              <a:t>15/07/2026</a:t>
            </a:fld>
            <a:endParaRPr lang="en-GB"/>
          </a:p>
        </p:txBody>
      </p:sp>
      <p:sp>
        <p:nvSpPr>
          <p:cNvPr id="6" name="Footer Placeholder 5">
            <a:extLst>
              <a:ext uri="{FF2B5EF4-FFF2-40B4-BE49-F238E27FC236}">
                <a16:creationId xmlns:a16="http://schemas.microsoft.com/office/drawing/2014/main" id="{37EF7416-C941-9FAF-9FA5-5FC7363D36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DF6D83-78EB-E240-9CBA-E5FD036A8EE5}"/>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2084943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4C1C9-D101-2605-E0D9-6FEE22764C6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794D1FE-8F7D-76E8-DF3A-7308E708AE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C84D1D-28F3-F3FA-ACD8-C049F5F062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63C5C5F-2748-0086-557C-422E904D2E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35C7D9-0729-1DF5-FDEB-243B224315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C98C07D-D596-4C84-3D55-6090C868A1E4}"/>
              </a:ext>
            </a:extLst>
          </p:cNvPr>
          <p:cNvSpPr>
            <a:spLocks noGrp="1"/>
          </p:cNvSpPr>
          <p:nvPr>
            <p:ph type="dt" sz="half" idx="10"/>
          </p:nvPr>
        </p:nvSpPr>
        <p:spPr/>
        <p:txBody>
          <a:bodyPr/>
          <a:lstStyle/>
          <a:p>
            <a:fld id="{A72A1F26-A4DA-4849-A455-F4AB7826E4F4}" type="datetime1">
              <a:rPr lang="en-GB" smtClean="0"/>
              <a:t>15/07/2026</a:t>
            </a:fld>
            <a:endParaRPr lang="en-GB"/>
          </a:p>
        </p:txBody>
      </p:sp>
      <p:sp>
        <p:nvSpPr>
          <p:cNvPr id="8" name="Footer Placeholder 7">
            <a:extLst>
              <a:ext uri="{FF2B5EF4-FFF2-40B4-BE49-F238E27FC236}">
                <a16:creationId xmlns:a16="http://schemas.microsoft.com/office/drawing/2014/main" id="{2C0F43E2-8982-08D9-FDF9-C60B23AC894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6FA2459-E90B-740F-BC36-5AD0867DDB45}"/>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362506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E2869-EE7D-918E-3842-363F574D399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34E0B38-C5CB-480E-407A-E7162D6E303F}"/>
              </a:ext>
            </a:extLst>
          </p:cNvPr>
          <p:cNvSpPr>
            <a:spLocks noGrp="1"/>
          </p:cNvSpPr>
          <p:nvPr>
            <p:ph type="dt" sz="half" idx="10"/>
          </p:nvPr>
        </p:nvSpPr>
        <p:spPr/>
        <p:txBody>
          <a:bodyPr/>
          <a:lstStyle/>
          <a:p>
            <a:fld id="{00731CBB-AE04-4E79-ACD6-ABC8BB139F84}" type="datetime1">
              <a:rPr lang="en-GB" smtClean="0"/>
              <a:t>15/07/2026</a:t>
            </a:fld>
            <a:endParaRPr lang="en-GB"/>
          </a:p>
        </p:txBody>
      </p:sp>
      <p:sp>
        <p:nvSpPr>
          <p:cNvPr id="4" name="Footer Placeholder 3">
            <a:extLst>
              <a:ext uri="{FF2B5EF4-FFF2-40B4-BE49-F238E27FC236}">
                <a16:creationId xmlns:a16="http://schemas.microsoft.com/office/drawing/2014/main" id="{CE7590F1-9638-8F44-E940-D20738A50F9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D515D9A-622D-0405-7675-682AFC51E6C7}"/>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4165979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B4FD9-AF31-7E79-29B3-01A3E69DD1AD}"/>
              </a:ext>
            </a:extLst>
          </p:cNvPr>
          <p:cNvSpPr>
            <a:spLocks noGrp="1"/>
          </p:cNvSpPr>
          <p:nvPr>
            <p:ph type="dt" sz="half" idx="10"/>
          </p:nvPr>
        </p:nvSpPr>
        <p:spPr/>
        <p:txBody>
          <a:bodyPr/>
          <a:lstStyle/>
          <a:p>
            <a:fld id="{1C9E722C-17F7-4DBB-9FD6-EBD348E8F996}" type="datetime1">
              <a:rPr lang="en-GB" smtClean="0"/>
              <a:t>15/07/2026</a:t>
            </a:fld>
            <a:endParaRPr lang="en-GB"/>
          </a:p>
        </p:txBody>
      </p:sp>
      <p:sp>
        <p:nvSpPr>
          <p:cNvPr id="3" name="Footer Placeholder 2">
            <a:extLst>
              <a:ext uri="{FF2B5EF4-FFF2-40B4-BE49-F238E27FC236}">
                <a16:creationId xmlns:a16="http://schemas.microsoft.com/office/drawing/2014/main" id="{8C7C9B88-07FF-0E28-513B-2E24608CAA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85722B-E955-9C9C-4670-DB7FB9BCC9D5}"/>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299505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B7143-A75F-0998-0EFA-C096C365B8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355CC8-7B03-7129-83E3-98A583F2A5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B15EF8A-5BD9-84AE-38DB-0B2D6398D2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F4CD10-C15D-5208-51BD-D54EF63F85C5}"/>
              </a:ext>
            </a:extLst>
          </p:cNvPr>
          <p:cNvSpPr>
            <a:spLocks noGrp="1"/>
          </p:cNvSpPr>
          <p:nvPr>
            <p:ph type="dt" sz="half" idx="10"/>
          </p:nvPr>
        </p:nvSpPr>
        <p:spPr/>
        <p:txBody>
          <a:bodyPr/>
          <a:lstStyle/>
          <a:p>
            <a:fld id="{39896606-73CE-4887-A4AD-F4AC484E4901}" type="datetime1">
              <a:rPr lang="en-GB" smtClean="0"/>
              <a:t>15/07/2026</a:t>
            </a:fld>
            <a:endParaRPr lang="en-GB"/>
          </a:p>
        </p:txBody>
      </p:sp>
      <p:sp>
        <p:nvSpPr>
          <p:cNvPr id="6" name="Footer Placeholder 5">
            <a:extLst>
              <a:ext uri="{FF2B5EF4-FFF2-40B4-BE49-F238E27FC236}">
                <a16:creationId xmlns:a16="http://schemas.microsoft.com/office/drawing/2014/main" id="{CA41C1B6-6535-338D-DA27-08F8EA4DA0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85D859-292E-2880-39A7-B65D7A9206F8}"/>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346092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93B36-DE48-DCD7-BFD1-853ED0E09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56DE0D-381F-C8F7-C59B-DA78D998FF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8C91CF4-301C-6CA0-11A2-21C715E206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1A003-C9BB-2F72-A426-E0096FC7B78D}"/>
              </a:ext>
            </a:extLst>
          </p:cNvPr>
          <p:cNvSpPr>
            <a:spLocks noGrp="1"/>
          </p:cNvSpPr>
          <p:nvPr>
            <p:ph type="dt" sz="half" idx="10"/>
          </p:nvPr>
        </p:nvSpPr>
        <p:spPr/>
        <p:txBody>
          <a:bodyPr/>
          <a:lstStyle/>
          <a:p>
            <a:fld id="{751E4F95-B0F3-4666-A718-7AE1749521EE}" type="datetime1">
              <a:rPr lang="en-GB" smtClean="0"/>
              <a:t>15/07/2026</a:t>
            </a:fld>
            <a:endParaRPr lang="en-GB"/>
          </a:p>
        </p:txBody>
      </p:sp>
      <p:sp>
        <p:nvSpPr>
          <p:cNvPr id="6" name="Footer Placeholder 5">
            <a:extLst>
              <a:ext uri="{FF2B5EF4-FFF2-40B4-BE49-F238E27FC236}">
                <a16:creationId xmlns:a16="http://schemas.microsoft.com/office/drawing/2014/main" id="{04570E83-52C1-A29E-2DB8-6EA5B95D6C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5105D3-6188-B140-837C-455FA62710D4}"/>
              </a:ext>
            </a:extLst>
          </p:cNvPr>
          <p:cNvSpPr>
            <a:spLocks noGrp="1"/>
          </p:cNvSpPr>
          <p:nvPr>
            <p:ph type="sldNum" sz="quarter" idx="12"/>
          </p:nvPr>
        </p:nvSpPr>
        <p:spPr/>
        <p:txBody>
          <a:bodyPr/>
          <a:lstStyle/>
          <a:p>
            <a:fld id="{7AE0BF36-3FDA-40FC-B60A-4622101C60D8}" type="slidenum">
              <a:rPr lang="en-GB" smtClean="0"/>
              <a:t>‹#›</a:t>
            </a:fld>
            <a:endParaRPr lang="en-GB"/>
          </a:p>
        </p:txBody>
      </p:sp>
    </p:spTree>
    <p:extLst>
      <p:ext uri="{BB962C8B-B14F-4D97-AF65-F5344CB8AC3E}">
        <p14:creationId xmlns:p14="http://schemas.microsoft.com/office/powerpoint/2010/main" val="271359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E507D-CA52-594E-788F-A7C737E0E5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DC4BC2-3449-F7ED-D1B4-F4AD5598B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A32E3E-9C21-8B49-AA0C-3D64B78C67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65909-35ED-4009-B9B0-B4DE372A019A}" type="datetime1">
              <a:rPr lang="en-GB" smtClean="0"/>
              <a:t>15/07/2026</a:t>
            </a:fld>
            <a:endParaRPr lang="en-GB"/>
          </a:p>
        </p:txBody>
      </p:sp>
      <p:sp>
        <p:nvSpPr>
          <p:cNvPr id="5" name="Footer Placeholder 4">
            <a:extLst>
              <a:ext uri="{FF2B5EF4-FFF2-40B4-BE49-F238E27FC236}">
                <a16:creationId xmlns:a16="http://schemas.microsoft.com/office/drawing/2014/main" id="{A9F84017-762F-389E-43D1-057E9F907C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09949ED-8AE2-8585-14D1-59ED2450AA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0BF36-3FDA-40FC-B60A-4622101C60D8}" type="slidenum">
              <a:rPr lang="en-GB" smtClean="0"/>
              <a:t>‹#›</a:t>
            </a:fld>
            <a:endParaRPr lang="en-GB"/>
          </a:p>
        </p:txBody>
      </p:sp>
    </p:spTree>
    <p:extLst>
      <p:ext uri="{BB962C8B-B14F-4D97-AF65-F5344CB8AC3E}">
        <p14:creationId xmlns:p14="http://schemas.microsoft.com/office/powerpoint/2010/main" val="2861451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Luke.Boulton@hallgreenyouth.co.uk" TargetMode="External"/><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www.hallgreenyouth.co.uk/" TargetMode="External"/><Relationship Id="rId4" Type="http://schemas.openxmlformats.org/officeDocument/2006/relationships/hyperlink" Target="mailto:Katrina.Matthews@hallgreenyouth.co.uk"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8561CA-D28F-D803-2AFC-59A394E371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923006" cy="6858000"/>
          </a:xfrm>
          <a:prstGeom prst="rect">
            <a:avLst/>
          </a:prstGeom>
        </p:spPr>
      </p:pic>
      <p:sp>
        <p:nvSpPr>
          <p:cNvPr id="5" name="Rectangle 4">
            <a:extLst>
              <a:ext uri="{FF2B5EF4-FFF2-40B4-BE49-F238E27FC236}">
                <a16:creationId xmlns:a16="http://schemas.microsoft.com/office/drawing/2014/main" id="{F407A41F-1ACD-EA79-EBA7-559BE639414F}"/>
              </a:ext>
            </a:extLst>
          </p:cNvPr>
          <p:cNvSpPr/>
          <p:nvPr/>
        </p:nvSpPr>
        <p:spPr>
          <a:xfrm>
            <a:off x="4429479" y="125660"/>
            <a:ext cx="7412670" cy="923330"/>
          </a:xfrm>
          <a:prstGeom prst="rect">
            <a:avLst/>
          </a:prstGeom>
          <a:noFill/>
        </p:spPr>
        <p:txBody>
          <a:bodyPr wrap="none" lIns="91440" tIns="45720" rIns="91440" bIns="45720">
            <a:spAutoFit/>
          </a:bodyPr>
          <a:lstStyle/>
          <a:p>
            <a:pPr algn="ctr"/>
            <a:r>
              <a:rPr lang="en-US" sz="5400" b="1" dirty="0">
                <a:ln w="0"/>
                <a:effectLst>
                  <a:outerShdw blurRad="38100" dist="19050" dir="2700000" algn="tl" rotWithShape="0">
                    <a:schemeClr val="dk1">
                      <a:alpha val="40000"/>
                    </a:schemeClr>
                  </a:outerShdw>
                </a:effectLst>
              </a:rPr>
              <a:t>Mentoring Young People </a:t>
            </a:r>
            <a:endParaRPr lang="en-US" sz="5400" b="1" cap="none" spc="0" dirty="0">
              <a:ln w="0"/>
              <a:solidFill>
                <a:schemeClr val="tx1"/>
              </a:solidFill>
              <a:effectLst>
                <a:outerShdw blurRad="38100" dist="19050" dir="2700000" algn="tl" rotWithShape="0">
                  <a:schemeClr val="dk1">
                    <a:alpha val="40000"/>
                  </a:schemeClr>
                </a:outerShdw>
              </a:effectLst>
            </a:endParaRPr>
          </a:p>
        </p:txBody>
      </p:sp>
      <p:sp>
        <p:nvSpPr>
          <p:cNvPr id="2" name="Slide Number Placeholder 1">
            <a:extLst>
              <a:ext uri="{FF2B5EF4-FFF2-40B4-BE49-F238E27FC236}">
                <a16:creationId xmlns:a16="http://schemas.microsoft.com/office/drawing/2014/main" id="{B087B6CE-E813-21D2-939E-E9B6D1FEE172}"/>
              </a:ext>
            </a:extLst>
          </p:cNvPr>
          <p:cNvSpPr>
            <a:spLocks noGrp="1"/>
          </p:cNvSpPr>
          <p:nvPr>
            <p:ph type="sldNum" sz="quarter" idx="12"/>
          </p:nvPr>
        </p:nvSpPr>
        <p:spPr/>
        <p:txBody>
          <a:bodyPr/>
          <a:lstStyle/>
          <a:p>
            <a:fld id="{7AE0BF36-3FDA-40FC-B60A-4622101C60D8}" type="slidenum">
              <a:rPr lang="en-GB" smtClean="0"/>
              <a:t>1</a:t>
            </a:fld>
            <a:endParaRPr lang="en-GB" dirty="0"/>
          </a:p>
        </p:txBody>
      </p:sp>
    </p:spTree>
    <p:extLst>
      <p:ext uri="{BB962C8B-B14F-4D97-AF65-F5344CB8AC3E}">
        <p14:creationId xmlns:p14="http://schemas.microsoft.com/office/powerpoint/2010/main" val="4167795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E44E9-007A-2686-F8D5-D1CF5CD61CC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74A9BCB-293B-512E-ED97-67F2F2DDF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44D621D5-5D6B-4153-7FE4-98F5E3B41DB5}"/>
              </a:ext>
            </a:extLst>
          </p:cNvPr>
          <p:cNvSpPr/>
          <p:nvPr/>
        </p:nvSpPr>
        <p:spPr>
          <a:xfrm>
            <a:off x="247497" y="112183"/>
            <a:ext cx="10822771" cy="923330"/>
          </a:xfrm>
          <a:prstGeom prst="rect">
            <a:avLst/>
          </a:prstGeom>
          <a:noFill/>
        </p:spPr>
        <p:txBody>
          <a:bodyPr wrap="none" lIns="91440" tIns="45720" rIns="91440" bIns="45720">
            <a:spAutoFit/>
          </a:bodyPr>
          <a:lstStyle/>
          <a:p>
            <a:pPr lvl="1"/>
            <a:r>
              <a:rPr lang="en-GB" sz="5400" b="1" dirty="0"/>
              <a:t>What is different about mentoring?</a:t>
            </a:r>
          </a:p>
        </p:txBody>
      </p:sp>
      <p:sp>
        <p:nvSpPr>
          <p:cNvPr id="2" name="TextBox 1">
            <a:extLst>
              <a:ext uri="{FF2B5EF4-FFF2-40B4-BE49-F238E27FC236}">
                <a16:creationId xmlns:a16="http://schemas.microsoft.com/office/drawing/2014/main" id="{3C2906D0-4FFA-BC67-501F-C89586BEFEDA}"/>
              </a:ext>
            </a:extLst>
          </p:cNvPr>
          <p:cNvSpPr txBox="1"/>
          <p:nvPr/>
        </p:nvSpPr>
        <p:spPr>
          <a:xfrm>
            <a:off x="7674387" y="1218330"/>
            <a:ext cx="3727939" cy="4955203"/>
          </a:xfrm>
          <a:prstGeom prst="rect">
            <a:avLst/>
          </a:prstGeom>
          <a:noFill/>
        </p:spPr>
        <p:txBody>
          <a:bodyPr wrap="square" rtlCol="0">
            <a:spAutoFit/>
          </a:bodyPr>
          <a:lstStyle/>
          <a:p>
            <a:r>
              <a:rPr lang="en-GB" sz="4400" dirty="0"/>
              <a:t>Counselling</a:t>
            </a:r>
            <a:br>
              <a:rPr lang="en-GB" sz="4400" dirty="0"/>
            </a:br>
            <a:r>
              <a:rPr lang="en-GB" sz="2400" dirty="0"/>
              <a:t>Past: 20 + Sessions </a:t>
            </a:r>
            <a:br>
              <a:rPr lang="en-GB" sz="2400" dirty="0"/>
            </a:br>
            <a:r>
              <a:rPr lang="en-GB" sz="2400" dirty="0"/>
              <a:t>CBT: 6-8 Sessions </a:t>
            </a:r>
            <a:br>
              <a:rPr lang="en-GB" sz="2400" dirty="0"/>
            </a:br>
            <a:endParaRPr lang="en-GB" sz="4400" dirty="0"/>
          </a:p>
          <a:p>
            <a:r>
              <a:rPr lang="en-GB" sz="4400" dirty="0"/>
              <a:t>Mentoring</a:t>
            </a:r>
            <a:br>
              <a:rPr lang="en-GB" sz="4400" dirty="0"/>
            </a:br>
            <a:r>
              <a:rPr lang="en-GB" sz="2400" dirty="0"/>
              <a:t>Current: 12-15 sessions</a:t>
            </a:r>
          </a:p>
          <a:p>
            <a:endParaRPr lang="en-GB" sz="4400" dirty="0"/>
          </a:p>
          <a:p>
            <a:r>
              <a:rPr lang="en-GB" sz="4400" dirty="0"/>
              <a:t>Coaching</a:t>
            </a:r>
          </a:p>
          <a:p>
            <a:r>
              <a:rPr lang="en-GB" sz="2400" dirty="0"/>
              <a:t>Future: 6 sessions</a:t>
            </a:r>
          </a:p>
        </p:txBody>
      </p:sp>
      <p:sp>
        <p:nvSpPr>
          <p:cNvPr id="3" name="Slide Number Placeholder 2">
            <a:extLst>
              <a:ext uri="{FF2B5EF4-FFF2-40B4-BE49-F238E27FC236}">
                <a16:creationId xmlns:a16="http://schemas.microsoft.com/office/drawing/2014/main" id="{DCECF4D2-8109-9AC8-FBEC-ED3A203DE37F}"/>
              </a:ext>
            </a:extLst>
          </p:cNvPr>
          <p:cNvSpPr>
            <a:spLocks noGrp="1"/>
          </p:cNvSpPr>
          <p:nvPr>
            <p:ph type="sldNum" sz="quarter" idx="12"/>
          </p:nvPr>
        </p:nvSpPr>
        <p:spPr/>
        <p:txBody>
          <a:bodyPr/>
          <a:lstStyle/>
          <a:p>
            <a:fld id="{7AE0BF36-3FDA-40FC-B60A-4622101C60D8}" type="slidenum">
              <a:rPr lang="en-GB" smtClean="0"/>
              <a:t>10</a:t>
            </a:fld>
            <a:endParaRPr lang="en-GB"/>
          </a:p>
        </p:txBody>
      </p:sp>
    </p:spTree>
    <p:extLst>
      <p:ext uri="{BB962C8B-B14F-4D97-AF65-F5344CB8AC3E}">
        <p14:creationId xmlns:p14="http://schemas.microsoft.com/office/powerpoint/2010/main" val="1806572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2D331-65DC-F935-C2CC-A85D84969BE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2A11065-8C05-D243-45CD-2C7DCCA718F4}"/>
              </a:ext>
            </a:extLst>
          </p:cNvPr>
          <p:cNvSpPr/>
          <p:nvPr/>
        </p:nvSpPr>
        <p:spPr>
          <a:xfrm>
            <a:off x="4412654" y="242352"/>
            <a:ext cx="3366692"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Framework</a:t>
            </a:r>
          </a:p>
        </p:txBody>
      </p:sp>
      <p:pic>
        <p:nvPicPr>
          <p:cNvPr id="2" name="Picture 1">
            <a:extLst>
              <a:ext uri="{FF2B5EF4-FFF2-40B4-BE49-F238E27FC236}">
                <a16:creationId xmlns:a16="http://schemas.microsoft.com/office/drawing/2014/main" id="{D3B4A52C-4CB7-7F09-43CE-D2A8712F2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98" y="1431038"/>
            <a:ext cx="4767170" cy="4722945"/>
          </a:xfrm>
          <a:prstGeom prst="rect">
            <a:avLst/>
          </a:prstGeom>
        </p:spPr>
      </p:pic>
      <p:pic>
        <p:nvPicPr>
          <p:cNvPr id="3" name="Picture 2">
            <a:extLst>
              <a:ext uri="{FF2B5EF4-FFF2-40B4-BE49-F238E27FC236}">
                <a16:creationId xmlns:a16="http://schemas.microsoft.com/office/drawing/2014/main" id="{FA0F21BB-87B7-2910-06D6-4CF151AD6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1534" y="1597582"/>
            <a:ext cx="3750970" cy="4533759"/>
          </a:xfrm>
          <a:prstGeom prst="rect">
            <a:avLst/>
          </a:prstGeom>
        </p:spPr>
      </p:pic>
      <p:sp>
        <p:nvSpPr>
          <p:cNvPr id="4" name="Slide Number Placeholder 3">
            <a:extLst>
              <a:ext uri="{FF2B5EF4-FFF2-40B4-BE49-F238E27FC236}">
                <a16:creationId xmlns:a16="http://schemas.microsoft.com/office/drawing/2014/main" id="{72A68178-9BBF-31AD-DA9D-BCA2CA817088}"/>
              </a:ext>
            </a:extLst>
          </p:cNvPr>
          <p:cNvSpPr>
            <a:spLocks noGrp="1"/>
          </p:cNvSpPr>
          <p:nvPr>
            <p:ph type="sldNum" sz="quarter" idx="12"/>
          </p:nvPr>
        </p:nvSpPr>
        <p:spPr/>
        <p:txBody>
          <a:bodyPr/>
          <a:lstStyle/>
          <a:p>
            <a:fld id="{7AE0BF36-3FDA-40FC-B60A-4622101C60D8}" type="slidenum">
              <a:rPr lang="en-GB" smtClean="0"/>
              <a:t>11</a:t>
            </a:fld>
            <a:endParaRPr lang="en-GB"/>
          </a:p>
        </p:txBody>
      </p:sp>
    </p:spTree>
    <p:extLst>
      <p:ext uri="{BB962C8B-B14F-4D97-AF65-F5344CB8AC3E}">
        <p14:creationId xmlns:p14="http://schemas.microsoft.com/office/powerpoint/2010/main" val="3911877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71506-75CB-21F5-49F1-D65EB6DA81E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D7C69ED-F1ED-DC64-D6BD-364D41CDDC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11668C29-69B1-BA24-53D7-D14F2914575E}"/>
              </a:ext>
            </a:extLst>
          </p:cNvPr>
          <p:cNvSpPr/>
          <p:nvPr/>
        </p:nvSpPr>
        <p:spPr>
          <a:xfrm>
            <a:off x="386853" y="210067"/>
            <a:ext cx="608429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12 Week Programme</a:t>
            </a:r>
          </a:p>
        </p:txBody>
      </p:sp>
      <p:sp>
        <p:nvSpPr>
          <p:cNvPr id="2" name="TextBox 1">
            <a:extLst>
              <a:ext uri="{FF2B5EF4-FFF2-40B4-BE49-F238E27FC236}">
                <a16:creationId xmlns:a16="http://schemas.microsoft.com/office/drawing/2014/main" id="{383AD21B-7C77-33AE-8999-B1E1A1A77BD6}"/>
              </a:ext>
            </a:extLst>
          </p:cNvPr>
          <p:cNvSpPr txBox="1"/>
          <p:nvPr/>
        </p:nvSpPr>
        <p:spPr>
          <a:xfrm>
            <a:off x="7287056" y="1456954"/>
            <a:ext cx="4346925" cy="4524315"/>
          </a:xfrm>
          <a:prstGeom prst="rect">
            <a:avLst/>
          </a:prstGeom>
          <a:noFill/>
        </p:spPr>
        <p:txBody>
          <a:bodyPr wrap="square" rtlCol="0">
            <a:spAutoFit/>
          </a:bodyPr>
          <a:lstStyle/>
          <a:p>
            <a:r>
              <a:rPr lang="en-GB" sz="2400" dirty="0"/>
              <a:t>Mentoring students work better long term. However, working in schools there are restrictions, dictated by needs, finances and the school team.</a:t>
            </a:r>
          </a:p>
          <a:p>
            <a:endParaRPr lang="en-GB" sz="2400" dirty="0"/>
          </a:p>
          <a:p>
            <a:r>
              <a:rPr lang="en-GB" sz="2400" dirty="0"/>
              <a:t>We have a produced a 12 week session programme which fits within a school term.</a:t>
            </a:r>
          </a:p>
          <a:p>
            <a:r>
              <a:rPr lang="en-GB" sz="2400" dirty="0"/>
              <a:t>We use this document loosely and as a guideline because every student is different. </a:t>
            </a:r>
          </a:p>
        </p:txBody>
      </p:sp>
      <p:sp>
        <p:nvSpPr>
          <p:cNvPr id="3" name="Slide Number Placeholder 2">
            <a:extLst>
              <a:ext uri="{FF2B5EF4-FFF2-40B4-BE49-F238E27FC236}">
                <a16:creationId xmlns:a16="http://schemas.microsoft.com/office/drawing/2014/main" id="{A7313137-F5C7-7611-B7A4-9C595C76536B}"/>
              </a:ext>
            </a:extLst>
          </p:cNvPr>
          <p:cNvSpPr>
            <a:spLocks noGrp="1"/>
          </p:cNvSpPr>
          <p:nvPr>
            <p:ph type="sldNum" sz="quarter" idx="12"/>
          </p:nvPr>
        </p:nvSpPr>
        <p:spPr/>
        <p:txBody>
          <a:bodyPr/>
          <a:lstStyle/>
          <a:p>
            <a:fld id="{7AE0BF36-3FDA-40FC-B60A-4622101C60D8}" type="slidenum">
              <a:rPr lang="en-GB" smtClean="0"/>
              <a:t>12</a:t>
            </a:fld>
            <a:endParaRPr lang="en-GB"/>
          </a:p>
        </p:txBody>
      </p:sp>
    </p:spTree>
    <p:extLst>
      <p:ext uri="{BB962C8B-B14F-4D97-AF65-F5344CB8AC3E}">
        <p14:creationId xmlns:p14="http://schemas.microsoft.com/office/powerpoint/2010/main" val="260762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949F-19AD-6336-5C2C-2EBCC777120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2DCF16E-0CB5-568B-026C-F21D5B5ED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F9DC87AC-D37F-D3F3-922A-F60AEA9353F1}"/>
              </a:ext>
            </a:extLst>
          </p:cNvPr>
          <p:cNvSpPr/>
          <p:nvPr/>
        </p:nvSpPr>
        <p:spPr>
          <a:xfrm>
            <a:off x="251704" y="224136"/>
            <a:ext cx="6606296"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Mentoring Programme</a:t>
            </a:r>
          </a:p>
        </p:txBody>
      </p:sp>
      <p:sp>
        <p:nvSpPr>
          <p:cNvPr id="2" name="TextBox 1">
            <a:extLst>
              <a:ext uri="{FF2B5EF4-FFF2-40B4-BE49-F238E27FC236}">
                <a16:creationId xmlns:a16="http://schemas.microsoft.com/office/drawing/2014/main" id="{BF38FF06-1FBE-FCBB-0C79-EB5402248F1A}"/>
              </a:ext>
            </a:extLst>
          </p:cNvPr>
          <p:cNvSpPr txBox="1"/>
          <p:nvPr/>
        </p:nvSpPr>
        <p:spPr>
          <a:xfrm>
            <a:off x="7666893" y="407963"/>
            <a:ext cx="3953021" cy="6894195"/>
          </a:xfrm>
          <a:prstGeom prst="rect">
            <a:avLst/>
          </a:prstGeom>
          <a:noFill/>
        </p:spPr>
        <p:txBody>
          <a:bodyPr wrap="square" rtlCol="0">
            <a:spAutoFit/>
          </a:bodyPr>
          <a:lstStyle/>
          <a:p>
            <a:r>
              <a:rPr lang="en-GB" sz="2800" b="1" dirty="0"/>
              <a:t>HGY Model:</a:t>
            </a:r>
          </a:p>
          <a:p>
            <a:pPr marL="285750" indent="-285750">
              <a:buFont typeface="Arial" panose="020B0604020202020204" pitchFamily="34" charset="0"/>
              <a:buChar char="•"/>
            </a:pPr>
            <a:r>
              <a:rPr lang="en-GB" sz="2800" dirty="0"/>
              <a:t>Agreement with School </a:t>
            </a:r>
            <a:r>
              <a:rPr lang="en-GB" sz="1400" dirty="0"/>
              <a:t>(New one every year)</a:t>
            </a:r>
          </a:p>
          <a:p>
            <a:pPr marL="285750" indent="-285750">
              <a:buFont typeface="Arial" panose="020B0604020202020204" pitchFamily="34" charset="0"/>
              <a:buChar char="•"/>
            </a:pPr>
            <a:r>
              <a:rPr lang="en-GB" sz="2800" dirty="0"/>
              <a:t>School based</a:t>
            </a:r>
          </a:p>
          <a:p>
            <a:pPr marL="285750" indent="-285750">
              <a:buFont typeface="Arial" panose="020B0604020202020204" pitchFamily="34" charset="0"/>
              <a:buChar char="•"/>
            </a:pPr>
            <a:r>
              <a:rPr lang="en-GB" sz="2800" dirty="0"/>
              <a:t>Space</a:t>
            </a:r>
          </a:p>
          <a:p>
            <a:pPr marL="285750" indent="-285750">
              <a:buFont typeface="Arial" panose="020B0604020202020204" pitchFamily="34" charset="0"/>
              <a:buChar char="•"/>
            </a:pPr>
            <a:r>
              <a:rPr lang="en-GB" sz="2800" dirty="0"/>
              <a:t>Resources</a:t>
            </a:r>
          </a:p>
          <a:p>
            <a:pPr marL="285750" indent="-285750">
              <a:buFont typeface="Arial" panose="020B0604020202020204" pitchFamily="34" charset="0"/>
              <a:buChar char="•"/>
            </a:pPr>
            <a:r>
              <a:rPr lang="en-GB" sz="2800" dirty="0"/>
              <a:t>30-minute sessions</a:t>
            </a:r>
          </a:p>
          <a:p>
            <a:pPr marL="285750" indent="-285750">
              <a:buFont typeface="Arial" panose="020B0604020202020204" pitchFamily="34" charset="0"/>
              <a:buChar char="•"/>
            </a:pPr>
            <a:r>
              <a:rPr lang="en-GB" sz="2800" dirty="0"/>
              <a:t>12 weeks programme for students (Can be negotiated)</a:t>
            </a:r>
          </a:p>
          <a:p>
            <a:pPr marL="285750" indent="-285750">
              <a:buFont typeface="Arial" panose="020B0604020202020204" pitchFamily="34" charset="0"/>
              <a:buChar char="•"/>
            </a:pPr>
            <a:r>
              <a:rPr lang="en-GB" sz="2800" dirty="0"/>
              <a:t>Intervention for those who are not seen</a:t>
            </a:r>
          </a:p>
          <a:p>
            <a:pPr marL="285750" indent="-285750">
              <a:buFont typeface="Arial" panose="020B0604020202020204" pitchFamily="34" charset="0"/>
              <a:buChar char="•"/>
            </a:pPr>
            <a:r>
              <a:rPr lang="en-GB" sz="2800" dirty="0"/>
              <a:t>Relationship with liaise</a:t>
            </a:r>
          </a:p>
          <a:p>
            <a:pPr marL="285750" indent="-285750">
              <a:buFont typeface="Arial" panose="020B0604020202020204" pitchFamily="34" charset="0"/>
              <a:buChar char="•"/>
            </a:pPr>
            <a:r>
              <a:rPr lang="en-GB" sz="2800" dirty="0"/>
              <a:t>Safeguarding </a:t>
            </a:r>
          </a:p>
          <a:p>
            <a:pPr marL="285750" indent="-285750">
              <a:buFont typeface="Arial" panose="020B0604020202020204" pitchFamily="34" charset="0"/>
              <a:buChar char="•"/>
            </a:pPr>
            <a:r>
              <a:rPr lang="en-GB" sz="2800" dirty="0"/>
              <a:t>Parental consent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3" name="Slide Number Placeholder 2">
            <a:extLst>
              <a:ext uri="{FF2B5EF4-FFF2-40B4-BE49-F238E27FC236}">
                <a16:creationId xmlns:a16="http://schemas.microsoft.com/office/drawing/2014/main" id="{9AE08E08-D921-66FE-21F6-DA132B5094F0}"/>
              </a:ext>
            </a:extLst>
          </p:cNvPr>
          <p:cNvSpPr>
            <a:spLocks noGrp="1"/>
          </p:cNvSpPr>
          <p:nvPr>
            <p:ph type="sldNum" sz="quarter" idx="12"/>
          </p:nvPr>
        </p:nvSpPr>
        <p:spPr/>
        <p:txBody>
          <a:bodyPr/>
          <a:lstStyle/>
          <a:p>
            <a:fld id="{7AE0BF36-3FDA-40FC-B60A-4622101C60D8}" type="slidenum">
              <a:rPr lang="en-GB" smtClean="0"/>
              <a:t>13</a:t>
            </a:fld>
            <a:endParaRPr lang="en-GB"/>
          </a:p>
        </p:txBody>
      </p:sp>
    </p:spTree>
    <p:extLst>
      <p:ext uri="{BB962C8B-B14F-4D97-AF65-F5344CB8AC3E}">
        <p14:creationId xmlns:p14="http://schemas.microsoft.com/office/powerpoint/2010/main" val="151563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629AA-936A-5608-D98A-01F1DEA9A6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1B6503-4195-A4AC-751C-2A7BA597B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2FECB137-1400-34EA-ED05-A4CB8D521AEB}"/>
              </a:ext>
            </a:extLst>
          </p:cNvPr>
          <p:cNvSpPr/>
          <p:nvPr/>
        </p:nvSpPr>
        <p:spPr>
          <a:xfrm>
            <a:off x="276694" y="252271"/>
            <a:ext cx="6304611"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The stuff that matters</a:t>
            </a:r>
          </a:p>
        </p:txBody>
      </p:sp>
      <p:sp>
        <p:nvSpPr>
          <p:cNvPr id="2" name="TextBox 1">
            <a:extLst>
              <a:ext uri="{FF2B5EF4-FFF2-40B4-BE49-F238E27FC236}">
                <a16:creationId xmlns:a16="http://schemas.microsoft.com/office/drawing/2014/main" id="{CDE9ADC4-40F5-89B0-859D-DE4844B27445}"/>
              </a:ext>
            </a:extLst>
          </p:cNvPr>
          <p:cNvSpPr txBox="1"/>
          <p:nvPr/>
        </p:nvSpPr>
        <p:spPr>
          <a:xfrm>
            <a:off x="7793502" y="1175601"/>
            <a:ext cx="3981156" cy="4401205"/>
          </a:xfrm>
          <a:prstGeom prst="rect">
            <a:avLst/>
          </a:prstGeom>
          <a:noFill/>
        </p:spPr>
        <p:txBody>
          <a:bodyPr wrap="square" rtlCol="0">
            <a:spAutoFit/>
          </a:bodyPr>
          <a:lstStyle/>
          <a:p>
            <a:r>
              <a:rPr lang="en-GB" sz="2800" dirty="0"/>
              <a:t>YOU!</a:t>
            </a:r>
          </a:p>
          <a:p>
            <a:r>
              <a:rPr lang="en-GB" sz="2800" dirty="0"/>
              <a:t>Be compassionate </a:t>
            </a:r>
          </a:p>
          <a:p>
            <a:r>
              <a:rPr lang="en-GB" sz="2800" dirty="0"/>
              <a:t>Listen </a:t>
            </a:r>
          </a:p>
          <a:p>
            <a:r>
              <a:rPr lang="en-GB" sz="2800" dirty="0"/>
              <a:t>Show up!</a:t>
            </a:r>
          </a:p>
          <a:p>
            <a:r>
              <a:rPr lang="en-GB" sz="2800" dirty="0"/>
              <a:t>Be transparent </a:t>
            </a:r>
          </a:p>
          <a:p>
            <a:r>
              <a:rPr lang="en-GB" sz="2800" dirty="0"/>
              <a:t>Be active in assessing their needs</a:t>
            </a:r>
          </a:p>
          <a:p>
            <a:r>
              <a:rPr lang="en-GB" sz="2800" dirty="0"/>
              <a:t>Be honest </a:t>
            </a:r>
          </a:p>
          <a:p>
            <a:r>
              <a:rPr lang="en-GB" sz="2800" dirty="0"/>
              <a:t>Hold them accountable</a:t>
            </a:r>
          </a:p>
          <a:p>
            <a:r>
              <a:rPr lang="en-GB" sz="2800" dirty="0"/>
              <a:t>Be intentional </a:t>
            </a:r>
          </a:p>
        </p:txBody>
      </p:sp>
      <p:sp>
        <p:nvSpPr>
          <p:cNvPr id="3" name="Slide Number Placeholder 2">
            <a:extLst>
              <a:ext uri="{FF2B5EF4-FFF2-40B4-BE49-F238E27FC236}">
                <a16:creationId xmlns:a16="http://schemas.microsoft.com/office/drawing/2014/main" id="{3D57D146-0A71-B4CF-8524-268D09D7B3EF}"/>
              </a:ext>
            </a:extLst>
          </p:cNvPr>
          <p:cNvSpPr>
            <a:spLocks noGrp="1"/>
          </p:cNvSpPr>
          <p:nvPr>
            <p:ph type="sldNum" sz="quarter" idx="12"/>
          </p:nvPr>
        </p:nvSpPr>
        <p:spPr/>
        <p:txBody>
          <a:bodyPr/>
          <a:lstStyle/>
          <a:p>
            <a:fld id="{7AE0BF36-3FDA-40FC-B60A-4622101C60D8}" type="slidenum">
              <a:rPr lang="en-GB" smtClean="0"/>
              <a:t>14</a:t>
            </a:fld>
            <a:endParaRPr lang="en-GB"/>
          </a:p>
        </p:txBody>
      </p:sp>
    </p:spTree>
    <p:extLst>
      <p:ext uri="{BB962C8B-B14F-4D97-AF65-F5344CB8AC3E}">
        <p14:creationId xmlns:p14="http://schemas.microsoft.com/office/powerpoint/2010/main" val="1341656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C47A1-D9EA-B02C-64D1-584157ED436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B5A98AD-4E2D-F67A-DC19-8A6D064E5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9583919D-727B-70DF-4442-E3CBFFD33232}"/>
              </a:ext>
            </a:extLst>
          </p:cNvPr>
          <p:cNvSpPr/>
          <p:nvPr/>
        </p:nvSpPr>
        <p:spPr>
          <a:xfrm>
            <a:off x="3112828" y="111594"/>
            <a:ext cx="281519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Referrals </a:t>
            </a:r>
          </a:p>
        </p:txBody>
      </p:sp>
      <p:sp>
        <p:nvSpPr>
          <p:cNvPr id="2" name="TextBox 1">
            <a:extLst>
              <a:ext uri="{FF2B5EF4-FFF2-40B4-BE49-F238E27FC236}">
                <a16:creationId xmlns:a16="http://schemas.microsoft.com/office/drawing/2014/main" id="{75CB36C7-B013-E37A-D494-33BE2C197487}"/>
              </a:ext>
            </a:extLst>
          </p:cNvPr>
          <p:cNvSpPr txBox="1"/>
          <p:nvPr/>
        </p:nvSpPr>
        <p:spPr>
          <a:xfrm>
            <a:off x="7399606" y="731520"/>
            <a:ext cx="4079631" cy="5109091"/>
          </a:xfrm>
          <a:prstGeom prst="rect">
            <a:avLst/>
          </a:prstGeom>
          <a:noFill/>
        </p:spPr>
        <p:txBody>
          <a:bodyPr wrap="square" rtlCol="0">
            <a:spAutoFit/>
          </a:bodyPr>
          <a:lstStyle/>
          <a:p>
            <a:pPr marL="285750" indent="-285750">
              <a:buFont typeface="Arial" panose="020B0604020202020204" pitchFamily="34" charset="0"/>
              <a:buChar char="•"/>
            </a:pPr>
            <a:r>
              <a:rPr lang="en-GB" sz="2800" dirty="0"/>
              <a:t>Referrals protect us</a:t>
            </a:r>
          </a:p>
          <a:p>
            <a:pPr marL="285750" indent="-285750">
              <a:buFont typeface="Arial" panose="020B0604020202020204" pitchFamily="34" charset="0"/>
              <a:buChar char="•"/>
            </a:pPr>
            <a:r>
              <a:rPr lang="en-GB" sz="2800" dirty="0"/>
              <a:t>Referrals give us key information</a:t>
            </a:r>
          </a:p>
          <a:p>
            <a:pPr marL="285750" indent="-285750">
              <a:buFont typeface="Arial" panose="020B0604020202020204" pitchFamily="34" charset="0"/>
              <a:buChar char="•"/>
            </a:pPr>
            <a:r>
              <a:rPr lang="en-GB" sz="2800" dirty="0"/>
              <a:t>Referrals should indicate why the student is being offered mentoring</a:t>
            </a:r>
          </a:p>
          <a:p>
            <a:pPr marL="285750" indent="-285750">
              <a:buFont typeface="Arial" panose="020B0604020202020204" pitchFamily="34" charset="0"/>
              <a:buChar char="•"/>
            </a:pPr>
            <a:r>
              <a:rPr lang="en-GB" sz="2800" dirty="0"/>
              <a:t>It’s crucial that parents and student are both aware of the referral</a:t>
            </a:r>
          </a:p>
          <a:p>
            <a:pPr marL="285750" indent="-285750">
              <a:buFont typeface="Arial" panose="020B0604020202020204" pitchFamily="34" charset="0"/>
              <a:buChar char="•"/>
            </a:pPr>
            <a:r>
              <a:rPr lang="en-GB" sz="2800" dirty="0"/>
              <a:t>Referrals are your first point of collecting data.</a:t>
            </a:r>
          </a:p>
          <a:p>
            <a:pPr marL="285750" indent="-285750">
              <a:buFont typeface="Arial" panose="020B0604020202020204" pitchFamily="34" charset="0"/>
              <a:buChar char="•"/>
            </a:pPr>
            <a:endParaRPr lang="en-GB" dirty="0"/>
          </a:p>
        </p:txBody>
      </p:sp>
      <p:sp>
        <p:nvSpPr>
          <p:cNvPr id="3" name="Slide Number Placeholder 2">
            <a:extLst>
              <a:ext uri="{FF2B5EF4-FFF2-40B4-BE49-F238E27FC236}">
                <a16:creationId xmlns:a16="http://schemas.microsoft.com/office/drawing/2014/main" id="{194EAA51-5A04-E844-AEBB-B52D09AD70B1}"/>
              </a:ext>
            </a:extLst>
          </p:cNvPr>
          <p:cNvSpPr>
            <a:spLocks noGrp="1"/>
          </p:cNvSpPr>
          <p:nvPr>
            <p:ph type="sldNum" sz="quarter" idx="12"/>
          </p:nvPr>
        </p:nvSpPr>
        <p:spPr/>
        <p:txBody>
          <a:bodyPr/>
          <a:lstStyle/>
          <a:p>
            <a:fld id="{7AE0BF36-3FDA-40FC-B60A-4622101C60D8}" type="slidenum">
              <a:rPr lang="en-GB" smtClean="0"/>
              <a:t>15</a:t>
            </a:fld>
            <a:endParaRPr lang="en-GB"/>
          </a:p>
        </p:txBody>
      </p:sp>
    </p:spTree>
    <p:extLst>
      <p:ext uri="{BB962C8B-B14F-4D97-AF65-F5344CB8AC3E}">
        <p14:creationId xmlns:p14="http://schemas.microsoft.com/office/powerpoint/2010/main" val="3840682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CE31-97FF-D205-F441-2300C829173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5874137-7946-603A-D0DF-4C64EEF2A1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FBA8DFE5-6664-A48A-AB4E-C4025110DB44}"/>
              </a:ext>
            </a:extLst>
          </p:cNvPr>
          <p:cNvSpPr/>
          <p:nvPr/>
        </p:nvSpPr>
        <p:spPr>
          <a:xfrm>
            <a:off x="2860097" y="111594"/>
            <a:ext cx="3320653" cy="1231106"/>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Agreement</a:t>
            </a:r>
            <a:br>
              <a:rPr lang="en-US" sz="5400" b="0" cap="none" spc="0" dirty="0">
                <a:ln w="0"/>
                <a:solidFill>
                  <a:schemeClr val="tx1"/>
                </a:solidFill>
                <a:effectLst>
                  <a:outerShdw blurRad="38100" dist="19050" dir="2700000" algn="tl" rotWithShape="0">
                    <a:schemeClr val="dk1">
                      <a:alpha val="40000"/>
                    </a:schemeClr>
                  </a:outerShdw>
                </a:effectLst>
              </a:rPr>
            </a:br>
            <a:r>
              <a:rPr lang="en-US" sz="2000" b="0" cap="none" spc="0" dirty="0">
                <a:ln w="0"/>
                <a:solidFill>
                  <a:schemeClr val="tx1"/>
                </a:solidFill>
                <a:effectLst>
                  <a:outerShdw blurRad="38100" dist="19050" dir="2700000" algn="tl" rotWithShape="0">
                    <a:schemeClr val="dk1">
                      <a:alpha val="40000"/>
                    </a:schemeClr>
                  </a:outerShdw>
                </a:effectLst>
              </a:rPr>
              <a:t>Mentor - Mentee</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2" name="TextBox 1">
            <a:extLst>
              <a:ext uri="{FF2B5EF4-FFF2-40B4-BE49-F238E27FC236}">
                <a16:creationId xmlns:a16="http://schemas.microsoft.com/office/drawing/2014/main" id="{876ECA78-8ACC-48D7-EA1F-912009E08B0D}"/>
              </a:ext>
            </a:extLst>
          </p:cNvPr>
          <p:cNvSpPr txBox="1"/>
          <p:nvPr/>
        </p:nvSpPr>
        <p:spPr>
          <a:xfrm>
            <a:off x="7153422" y="829994"/>
            <a:ext cx="4797083" cy="5539978"/>
          </a:xfrm>
          <a:prstGeom prst="rect">
            <a:avLst/>
          </a:prstGeom>
          <a:noFill/>
        </p:spPr>
        <p:txBody>
          <a:bodyPr wrap="square" rtlCol="0">
            <a:spAutoFit/>
          </a:bodyPr>
          <a:lstStyle/>
          <a:p>
            <a:r>
              <a:rPr lang="en-GB" sz="2400" dirty="0"/>
              <a:t>Agreements, promises or contracts – doesn’t matter what you call it. An agreement needs to be signed between a mentor and mentee.</a:t>
            </a:r>
          </a:p>
          <a:p>
            <a:endParaRPr lang="en-GB" sz="2400" dirty="0"/>
          </a:p>
          <a:p>
            <a:r>
              <a:rPr lang="en-GB" sz="2400" dirty="0"/>
              <a:t>Clear boundaries are written out, agreed, read and understood. </a:t>
            </a:r>
            <a:r>
              <a:rPr lang="en-GB" dirty="0"/>
              <a:t>(Allow the mentee to add to the list of rules)</a:t>
            </a:r>
          </a:p>
          <a:p>
            <a:endParaRPr lang="en-GB" sz="2400" dirty="0"/>
          </a:p>
          <a:p>
            <a:r>
              <a:rPr lang="en-GB" sz="2400" dirty="0"/>
              <a:t>Confidentiality:</a:t>
            </a:r>
          </a:p>
          <a:p>
            <a:pPr marL="342900" indent="-342900">
              <a:buFont typeface="Arial" panose="020B0604020202020204" pitchFamily="34" charset="0"/>
              <a:buChar char="•"/>
            </a:pPr>
            <a:r>
              <a:rPr lang="en-GB" sz="2000" dirty="0"/>
              <a:t>If they share that they will harm themselves or someone else</a:t>
            </a:r>
          </a:p>
          <a:p>
            <a:pPr marL="342900" indent="-342900">
              <a:buFont typeface="Arial" panose="020B0604020202020204" pitchFamily="34" charset="0"/>
              <a:buChar char="•"/>
            </a:pPr>
            <a:r>
              <a:rPr lang="en-GB" sz="2000" dirty="0"/>
              <a:t>If they share that they are going to commit a crime</a:t>
            </a:r>
          </a:p>
          <a:p>
            <a:pPr marL="342900" indent="-342900">
              <a:buFont typeface="Arial" panose="020B0604020202020204" pitchFamily="34" charset="0"/>
              <a:buChar char="•"/>
            </a:pPr>
            <a:r>
              <a:rPr lang="en-GB" sz="2000" dirty="0"/>
              <a:t>If they want you to share information</a:t>
            </a:r>
            <a:br>
              <a:rPr lang="en-GB" sz="2000" dirty="0"/>
            </a:br>
            <a:endParaRPr lang="en-GB" sz="2000" dirty="0"/>
          </a:p>
        </p:txBody>
      </p:sp>
      <p:sp>
        <p:nvSpPr>
          <p:cNvPr id="3" name="Slide Number Placeholder 2">
            <a:extLst>
              <a:ext uri="{FF2B5EF4-FFF2-40B4-BE49-F238E27FC236}">
                <a16:creationId xmlns:a16="http://schemas.microsoft.com/office/drawing/2014/main" id="{88403DE9-9BA4-C6DF-7F3A-078BFC4BA54A}"/>
              </a:ext>
            </a:extLst>
          </p:cNvPr>
          <p:cNvSpPr>
            <a:spLocks noGrp="1"/>
          </p:cNvSpPr>
          <p:nvPr>
            <p:ph type="sldNum" sz="quarter" idx="12"/>
          </p:nvPr>
        </p:nvSpPr>
        <p:spPr/>
        <p:txBody>
          <a:bodyPr/>
          <a:lstStyle/>
          <a:p>
            <a:fld id="{7AE0BF36-3FDA-40FC-B60A-4622101C60D8}" type="slidenum">
              <a:rPr lang="en-GB" smtClean="0"/>
              <a:t>16</a:t>
            </a:fld>
            <a:endParaRPr lang="en-GB"/>
          </a:p>
        </p:txBody>
      </p:sp>
    </p:spTree>
    <p:extLst>
      <p:ext uri="{BB962C8B-B14F-4D97-AF65-F5344CB8AC3E}">
        <p14:creationId xmlns:p14="http://schemas.microsoft.com/office/powerpoint/2010/main" val="4060945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32BED-DA03-E8CA-7246-408CACAB6EE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D426015-F189-F941-A521-EFF372DBC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F6DA2B9F-B9B0-C257-5E17-20B9D337163A}"/>
              </a:ext>
            </a:extLst>
          </p:cNvPr>
          <p:cNvSpPr/>
          <p:nvPr/>
        </p:nvSpPr>
        <p:spPr>
          <a:xfrm>
            <a:off x="2526354" y="111594"/>
            <a:ext cx="398814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Writing notes</a:t>
            </a:r>
          </a:p>
        </p:txBody>
      </p:sp>
      <p:sp>
        <p:nvSpPr>
          <p:cNvPr id="2" name="TextBox 1">
            <a:extLst>
              <a:ext uri="{FF2B5EF4-FFF2-40B4-BE49-F238E27FC236}">
                <a16:creationId xmlns:a16="http://schemas.microsoft.com/office/drawing/2014/main" id="{353D4AC8-1199-7763-C3BA-F84F6485B9CF}"/>
              </a:ext>
            </a:extLst>
          </p:cNvPr>
          <p:cNvSpPr txBox="1"/>
          <p:nvPr/>
        </p:nvSpPr>
        <p:spPr>
          <a:xfrm>
            <a:off x="7427742" y="1034924"/>
            <a:ext cx="4262510" cy="3539430"/>
          </a:xfrm>
          <a:prstGeom prst="rect">
            <a:avLst/>
          </a:prstGeom>
          <a:noFill/>
        </p:spPr>
        <p:txBody>
          <a:bodyPr wrap="square" rtlCol="0">
            <a:spAutoFit/>
          </a:bodyPr>
          <a:lstStyle/>
          <a:p>
            <a:r>
              <a:rPr lang="en-GB" sz="2800" dirty="0"/>
              <a:t>Writing notes is for you, so you remember what you spoke about and agreed with that student. </a:t>
            </a:r>
          </a:p>
          <a:p>
            <a:endParaRPr lang="en-GB" sz="2800" dirty="0"/>
          </a:p>
          <a:p>
            <a:r>
              <a:rPr lang="en-GB" sz="2800" dirty="0"/>
              <a:t>Sharing notes with your liaise without breaking confidentiality,</a:t>
            </a:r>
          </a:p>
        </p:txBody>
      </p:sp>
      <p:sp>
        <p:nvSpPr>
          <p:cNvPr id="3" name="Slide Number Placeholder 2">
            <a:extLst>
              <a:ext uri="{FF2B5EF4-FFF2-40B4-BE49-F238E27FC236}">
                <a16:creationId xmlns:a16="http://schemas.microsoft.com/office/drawing/2014/main" id="{7AB6F1CF-AC45-8FC7-3306-B359965F553F}"/>
              </a:ext>
            </a:extLst>
          </p:cNvPr>
          <p:cNvSpPr>
            <a:spLocks noGrp="1"/>
          </p:cNvSpPr>
          <p:nvPr>
            <p:ph type="sldNum" sz="quarter" idx="12"/>
          </p:nvPr>
        </p:nvSpPr>
        <p:spPr/>
        <p:txBody>
          <a:bodyPr/>
          <a:lstStyle/>
          <a:p>
            <a:fld id="{7AE0BF36-3FDA-40FC-B60A-4622101C60D8}" type="slidenum">
              <a:rPr lang="en-GB" smtClean="0"/>
              <a:t>17</a:t>
            </a:fld>
            <a:endParaRPr lang="en-GB"/>
          </a:p>
        </p:txBody>
      </p:sp>
    </p:spTree>
    <p:extLst>
      <p:ext uri="{BB962C8B-B14F-4D97-AF65-F5344CB8AC3E}">
        <p14:creationId xmlns:p14="http://schemas.microsoft.com/office/powerpoint/2010/main" val="535201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50443-4139-3119-0A4D-5AA17B5734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88D102-7D44-EE1A-4484-0A6138662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E531E7AF-1974-89F5-6263-169F375B47F1}"/>
              </a:ext>
            </a:extLst>
          </p:cNvPr>
          <p:cNvSpPr/>
          <p:nvPr/>
        </p:nvSpPr>
        <p:spPr>
          <a:xfrm>
            <a:off x="1916858" y="5138"/>
            <a:ext cx="4419351"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Collecting Data</a:t>
            </a:r>
          </a:p>
        </p:txBody>
      </p:sp>
      <p:sp>
        <p:nvSpPr>
          <p:cNvPr id="2" name="TextBox 1">
            <a:extLst>
              <a:ext uri="{FF2B5EF4-FFF2-40B4-BE49-F238E27FC236}">
                <a16:creationId xmlns:a16="http://schemas.microsoft.com/office/drawing/2014/main" id="{D3B796C9-147A-E2E6-A2F9-480C35E60AF2}"/>
              </a:ext>
            </a:extLst>
          </p:cNvPr>
          <p:cNvSpPr txBox="1"/>
          <p:nvPr/>
        </p:nvSpPr>
        <p:spPr>
          <a:xfrm>
            <a:off x="6858000" y="340194"/>
            <a:ext cx="5333999" cy="6524863"/>
          </a:xfrm>
          <a:prstGeom prst="rect">
            <a:avLst/>
          </a:prstGeom>
          <a:noFill/>
        </p:spPr>
        <p:txBody>
          <a:bodyPr wrap="square" rtlCol="0">
            <a:spAutoFit/>
          </a:bodyPr>
          <a:lstStyle/>
          <a:p>
            <a:r>
              <a:rPr lang="en-GB" sz="2400" b="1" dirty="0"/>
              <a:t>Outcome Tools:</a:t>
            </a:r>
          </a:p>
          <a:p>
            <a:r>
              <a:rPr lang="en-GB" sz="2200" dirty="0"/>
              <a:t>We ask each student in every session three questions. Rate on a scale of 1-10, 1 = bad &amp; 10 = Great. </a:t>
            </a:r>
            <a:br>
              <a:rPr lang="en-GB" sz="2200" dirty="0"/>
            </a:br>
            <a:endParaRPr lang="en-GB" sz="2200" dirty="0"/>
          </a:p>
          <a:p>
            <a:pPr marL="457200" indent="-457200">
              <a:buFont typeface="+mj-lt"/>
              <a:buAutoNum type="arabicPeriod"/>
            </a:pPr>
            <a:r>
              <a:rPr lang="en-GB" sz="2200" dirty="0"/>
              <a:t>How you felt before the session?</a:t>
            </a:r>
          </a:p>
          <a:p>
            <a:pPr marL="457200" indent="-457200">
              <a:buFont typeface="+mj-lt"/>
              <a:buAutoNum type="arabicPeriod"/>
            </a:pPr>
            <a:r>
              <a:rPr lang="en-GB" sz="2200" dirty="0"/>
              <a:t>How you feel after the session?</a:t>
            </a:r>
          </a:p>
          <a:p>
            <a:pPr marL="457200" indent="-457200">
              <a:buFont typeface="+mj-lt"/>
              <a:buAutoNum type="arabicPeriod"/>
            </a:pPr>
            <a:r>
              <a:rPr lang="en-GB" sz="2200" dirty="0"/>
              <a:t>Rate the support from your mentor?</a:t>
            </a:r>
            <a:br>
              <a:rPr lang="en-GB" sz="2400" dirty="0"/>
            </a:br>
            <a:endParaRPr lang="en-GB" sz="2400" dirty="0"/>
          </a:p>
          <a:p>
            <a:r>
              <a:rPr lang="en-GB" sz="2400" b="1" dirty="0"/>
              <a:t>Evaluations</a:t>
            </a:r>
            <a:r>
              <a:rPr lang="en-GB" sz="2400" dirty="0"/>
              <a:t>: </a:t>
            </a:r>
            <a:br>
              <a:rPr lang="en-GB" sz="2400" dirty="0"/>
            </a:br>
            <a:r>
              <a:rPr lang="en-GB" sz="2400" dirty="0"/>
              <a:t>Once a mentoring relationship has ended, students will complete an evaluation form. </a:t>
            </a:r>
          </a:p>
          <a:p>
            <a:br>
              <a:rPr lang="en-GB" sz="2400" dirty="0"/>
            </a:br>
            <a:r>
              <a:rPr lang="en-GB" sz="2400" b="1" dirty="0"/>
              <a:t>Student Reports:</a:t>
            </a:r>
            <a:br>
              <a:rPr lang="en-GB" sz="2400" dirty="0"/>
            </a:br>
            <a:r>
              <a:rPr lang="en-GB" sz="2400" dirty="0"/>
              <a:t>Mentors will complete a report on each mentee after the mentoring relationship has ended.  </a:t>
            </a:r>
          </a:p>
        </p:txBody>
      </p:sp>
      <p:sp>
        <p:nvSpPr>
          <p:cNvPr id="3" name="Slide Number Placeholder 2">
            <a:extLst>
              <a:ext uri="{FF2B5EF4-FFF2-40B4-BE49-F238E27FC236}">
                <a16:creationId xmlns:a16="http://schemas.microsoft.com/office/drawing/2014/main" id="{B0A59FCA-B8C0-4871-94D7-A81E5742D083}"/>
              </a:ext>
            </a:extLst>
          </p:cNvPr>
          <p:cNvSpPr>
            <a:spLocks noGrp="1"/>
          </p:cNvSpPr>
          <p:nvPr>
            <p:ph type="sldNum" sz="quarter" idx="12"/>
          </p:nvPr>
        </p:nvSpPr>
        <p:spPr/>
        <p:txBody>
          <a:bodyPr/>
          <a:lstStyle/>
          <a:p>
            <a:fld id="{7AE0BF36-3FDA-40FC-B60A-4622101C60D8}" type="slidenum">
              <a:rPr lang="en-GB" smtClean="0"/>
              <a:t>18</a:t>
            </a:fld>
            <a:endParaRPr lang="en-GB"/>
          </a:p>
        </p:txBody>
      </p:sp>
    </p:spTree>
    <p:extLst>
      <p:ext uri="{BB962C8B-B14F-4D97-AF65-F5344CB8AC3E}">
        <p14:creationId xmlns:p14="http://schemas.microsoft.com/office/powerpoint/2010/main" val="25378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857C2F-8C9E-AFC1-2F40-59A8941B16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9594" y="132991"/>
            <a:ext cx="9312811" cy="6592017"/>
          </a:xfrm>
          <a:prstGeom prst="rect">
            <a:avLst/>
          </a:prstGeom>
        </p:spPr>
      </p:pic>
      <p:sp>
        <p:nvSpPr>
          <p:cNvPr id="5" name="Slide Number Placeholder 4">
            <a:extLst>
              <a:ext uri="{FF2B5EF4-FFF2-40B4-BE49-F238E27FC236}">
                <a16:creationId xmlns:a16="http://schemas.microsoft.com/office/drawing/2014/main" id="{D6995BE5-0126-91C1-D6DA-C0F33129F5FE}"/>
              </a:ext>
            </a:extLst>
          </p:cNvPr>
          <p:cNvSpPr>
            <a:spLocks noGrp="1"/>
          </p:cNvSpPr>
          <p:nvPr>
            <p:ph type="sldNum" sz="quarter" idx="12"/>
          </p:nvPr>
        </p:nvSpPr>
        <p:spPr/>
        <p:txBody>
          <a:bodyPr/>
          <a:lstStyle/>
          <a:p>
            <a:fld id="{7AE0BF36-3FDA-40FC-B60A-4622101C60D8}" type="slidenum">
              <a:rPr lang="en-GB" smtClean="0"/>
              <a:t>19</a:t>
            </a:fld>
            <a:endParaRPr lang="en-GB"/>
          </a:p>
        </p:txBody>
      </p:sp>
    </p:spTree>
    <p:extLst>
      <p:ext uri="{BB962C8B-B14F-4D97-AF65-F5344CB8AC3E}">
        <p14:creationId xmlns:p14="http://schemas.microsoft.com/office/powerpoint/2010/main" val="3299170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0395E5-3EBD-76C8-2BDD-F2B94C290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6" name="Rectangle 5">
            <a:extLst>
              <a:ext uri="{FF2B5EF4-FFF2-40B4-BE49-F238E27FC236}">
                <a16:creationId xmlns:a16="http://schemas.microsoft.com/office/drawing/2014/main" id="{63469A0E-A95F-C79A-F0B6-6DE223DE3ADB}"/>
              </a:ext>
            </a:extLst>
          </p:cNvPr>
          <p:cNvSpPr/>
          <p:nvPr/>
        </p:nvSpPr>
        <p:spPr>
          <a:xfrm>
            <a:off x="2554597" y="111594"/>
            <a:ext cx="393165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Content Page</a:t>
            </a:r>
          </a:p>
        </p:txBody>
      </p:sp>
      <p:sp>
        <p:nvSpPr>
          <p:cNvPr id="7" name="TextBox 6">
            <a:extLst>
              <a:ext uri="{FF2B5EF4-FFF2-40B4-BE49-F238E27FC236}">
                <a16:creationId xmlns:a16="http://schemas.microsoft.com/office/drawing/2014/main" id="{89D32301-1E9E-5CF0-C53B-8EDF6337EAA4}"/>
              </a:ext>
            </a:extLst>
          </p:cNvPr>
          <p:cNvSpPr txBox="1"/>
          <p:nvPr/>
        </p:nvSpPr>
        <p:spPr>
          <a:xfrm>
            <a:off x="8222566" y="1034924"/>
            <a:ext cx="3319976" cy="7078861"/>
          </a:xfrm>
          <a:prstGeom prst="rect">
            <a:avLst/>
          </a:prstGeom>
          <a:noFill/>
        </p:spPr>
        <p:txBody>
          <a:bodyPr wrap="square" rtlCol="0">
            <a:spAutoFit/>
          </a:bodyPr>
          <a:lstStyle/>
          <a:p>
            <a:pPr marL="285750" indent="-285750">
              <a:buFont typeface="Arial" panose="020B0604020202020204" pitchFamily="34" charset="0"/>
              <a:buChar char="•"/>
            </a:pPr>
            <a:r>
              <a:rPr lang="en-GB" sz="2400" dirty="0"/>
              <a:t>Introductions </a:t>
            </a:r>
          </a:p>
          <a:p>
            <a:pPr marL="285750" indent="-285750">
              <a:buFont typeface="Arial" panose="020B0604020202020204" pitchFamily="34" charset="0"/>
              <a:buChar char="•"/>
            </a:pPr>
            <a:r>
              <a:rPr lang="en-GB" sz="2400" dirty="0"/>
              <a:t>Hopes </a:t>
            </a:r>
          </a:p>
          <a:p>
            <a:pPr marL="285750" indent="-285750">
              <a:buFont typeface="Arial" panose="020B0604020202020204" pitchFamily="34" charset="0"/>
              <a:buChar char="•"/>
            </a:pPr>
            <a:r>
              <a:rPr lang="en-GB" sz="2400" dirty="0"/>
              <a:t>Hall Green Youth Provision</a:t>
            </a:r>
          </a:p>
          <a:p>
            <a:pPr marL="285750" indent="-285750">
              <a:buFont typeface="Arial" panose="020B0604020202020204" pitchFamily="34" charset="0"/>
              <a:buChar char="•"/>
            </a:pPr>
            <a:r>
              <a:rPr lang="en-GB" sz="2400" dirty="0"/>
              <a:t>What is Mentoring?</a:t>
            </a:r>
          </a:p>
          <a:p>
            <a:pPr marL="285750" indent="-285750">
              <a:buFont typeface="Arial" panose="020B0604020202020204" pitchFamily="34" charset="0"/>
              <a:buChar char="•"/>
            </a:pPr>
            <a:r>
              <a:rPr lang="en-GB" sz="2400" dirty="0"/>
              <a:t>Case studies</a:t>
            </a:r>
          </a:p>
          <a:p>
            <a:pPr marL="285750" indent="-285750">
              <a:buFont typeface="Arial" panose="020B0604020202020204" pitchFamily="34" charset="0"/>
              <a:buChar char="•"/>
            </a:pPr>
            <a:r>
              <a:rPr lang="en-GB" sz="2400" dirty="0"/>
              <a:t>Mentoring Programmes</a:t>
            </a:r>
          </a:p>
          <a:p>
            <a:pPr marL="285750" indent="-285750">
              <a:buFont typeface="Arial" panose="020B0604020202020204" pitchFamily="34" charset="0"/>
              <a:buChar char="•"/>
            </a:pPr>
            <a:r>
              <a:rPr lang="en-GB" sz="2400" dirty="0"/>
              <a:t>Safeguarding </a:t>
            </a:r>
          </a:p>
          <a:p>
            <a:pPr marL="285750" indent="-285750">
              <a:buFont typeface="Arial" panose="020B0604020202020204" pitchFamily="34" charset="0"/>
              <a:buChar char="•"/>
            </a:pPr>
            <a:r>
              <a:rPr lang="en-GB" sz="2400" dirty="0"/>
              <a:t>Collecting data</a:t>
            </a:r>
          </a:p>
          <a:p>
            <a:pPr marL="285750" indent="-285750">
              <a:buFont typeface="Arial" panose="020B0604020202020204" pitchFamily="34" charset="0"/>
              <a:buChar char="•"/>
            </a:pPr>
            <a:r>
              <a:rPr lang="en-GB" sz="2400" dirty="0"/>
              <a:t>Questions </a:t>
            </a:r>
          </a:p>
          <a:p>
            <a:pPr marL="285750" indent="-285750">
              <a:buFont typeface="Arial" panose="020B0604020202020204" pitchFamily="34" charset="0"/>
              <a:buChar char="•"/>
            </a:pPr>
            <a:r>
              <a:rPr lang="en-GB" sz="2400" dirty="0"/>
              <a:t>Our information</a:t>
            </a:r>
          </a:p>
          <a:p>
            <a:pPr marL="1200150" lvl="2"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lvl="1"/>
            <a:endParaRPr lang="en-GB" dirty="0"/>
          </a:p>
        </p:txBody>
      </p:sp>
      <p:sp>
        <p:nvSpPr>
          <p:cNvPr id="2" name="Slide Number Placeholder 1">
            <a:extLst>
              <a:ext uri="{FF2B5EF4-FFF2-40B4-BE49-F238E27FC236}">
                <a16:creationId xmlns:a16="http://schemas.microsoft.com/office/drawing/2014/main" id="{3B02EC14-F45D-9DC7-F334-304BDE228BE6}"/>
              </a:ext>
            </a:extLst>
          </p:cNvPr>
          <p:cNvSpPr>
            <a:spLocks noGrp="1"/>
          </p:cNvSpPr>
          <p:nvPr>
            <p:ph type="sldNum" sz="quarter" idx="12"/>
          </p:nvPr>
        </p:nvSpPr>
        <p:spPr/>
        <p:txBody>
          <a:bodyPr/>
          <a:lstStyle/>
          <a:p>
            <a:fld id="{7AE0BF36-3FDA-40FC-B60A-4622101C60D8}" type="slidenum">
              <a:rPr lang="en-GB" smtClean="0"/>
              <a:t>2</a:t>
            </a:fld>
            <a:endParaRPr lang="en-GB" dirty="0"/>
          </a:p>
        </p:txBody>
      </p:sp>
    </p:spTree>
    <p:extLst>
      <p:ext uri="{BB962C8B-B14F-4D97-AF65-F5344CB8AC3E}">
        <p14:creationId xmlns:p14="http://schemas.microsoft.com/office/powerpoint/2010/main" val="2948072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70EA7D1-C608-ED51-75D0-C85825103B4C}"/>
              </a:ext>
            </a:extLst>
          </p:cNvPr>
          <p:cNvGraphicFramePr>
            <a:graphicFrameLocks noGrp="1"/>
          </p:cNvGraphicFramePr>
          <p:nvPr>
            <p:extLst>
              <p:ext uri="{D42A27DB-BD31-4B8C-83A1-F6EECF244321}">
                <p14:modId xmlns:p14="http://schemas.microsoft.com/office/powerpoint/2010/main" val="1674186778"/>
              </p:ext>
            </p:extLst>
          </p:nvPr>
        </p:nvGraphicFramePr>
        <p:xfrm>
          <a:off x="180535" y="94954"/>
          <a:ext cx="11830930" cy="6668091"/>
        </p:xfrm>
        <a:graphic>
          <a:graphicData uri="http://schemas.openxmlformats.org/drawingml/2006/table">
            <a:tbl>
              <a:tblPr firstRow="1" firstCol="1" bandRow="1">
                <a:tableStyleId>{5C22544A-7EE6-4342-B048-85BDC9FD1C3A}</a:tableStyleId>
              </a:tblPr>
              <a:tblGrid>
                <a:gridCol w="363096">
                  <a:extLst>
                    <a:ext uri="{9D8B030D-6E8A-4147-A177-3AD203B41FA5}">
                      <a16:colId xmlns:a16="http://schemas.microsoft.com/office/drawing/2014/main" val="2602315050"/>
                    </a:ext>
                  </a:extLst>
                </a:gridCol>
                <a:gridCol w="1859585">
                  <a:extLst>
                    <a:ext uri="{9D8B030D-6E8A-4147-A177-3AD203B41FA5}">
                      <a16:colId xmlns:a16="http://schemas.microsoft.com/office/drawing/2014/main" val="2196805736"/>
                    </a:ext>
                  </a:extLst>
                </a:gridCol>
                <a:gridCol w="996347">
                  <a:extLst>
                    <a:ext uri="{9D8B030D-6E8A-4147-A177-3AD203B41FA5}">
                      <a16:colId xmlns:a16="http://schemas.microsoft.com/office/drawing/2014/main" val="1094430879"/>
                    </a:ext>
                  </a:extLst>
                </a:gridCol>
                <a:gridCol w="990045">
                  <a:extLst>
                    <a:ext uri="{9D8B030D-6E8A-4147-A177-3AD203B41FA5}">
                      <a16:colId xmlns:a16="http://schemas.microsoft.com/office/drawing/2014/main" val="3102552175"/>
                    </a:ext>
                  </a:extLst>
                </a:gridCol>
                <a:gridCol w="1090862">
                  <a:extLst>
                    <a:ext uri="{9D8B030D-6E8A-4147-A177-3AD203B41FA5}">
                      <a16:colId xmlns:a16="http://schemas.microsoft.com/office/drawing/2014/main" val="1546099789"/>
                    </a:ext>
                  </a:extLst>
                </a:gridCol>
                <a:gridCol w="1654015">
                  <a:extLst>
                    <a:ext uri="{9D8B030D-6E8A-4147-A177-3AD203B41FA5}">
                      <a16:colId xmlns:a16="http://schemas.microsoft.com/office/drawing/2014/main" val="1870993238"/>
                    </a:ext>
                  </a:extLst>
                </a:gridCol>
                <a:gridCol w="1982454">
                  <a:extLst>
                    <a:ext uri="{9D8B030D-6E8A-4147-A177-3AD203B41FA5}">
                      <a16:colId xmlns:a16="http://schemas.microsoft.com/office/drawing/2014/main" val="469345717"/>
                    </a:ext>
                  </a:extLst>
                </a:gridCol>
                <a:gridCol w="2894526">
                  <a:extLst>
                    <a:ext uri="{9D8B030D-6E8A-4147-A177-3AD203B41FA5}">
                      <a16:colId xmlns:a16="http://schemas.microsoft.com/office/drawing/2014/main" val="3080314155"/>
                    </a:ext>
                  </a:extLst>
                </a:gridCol>
              </a:tblGrid>
              <a:tr h="544755">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Student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Session Amount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How they felt before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How they felt after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Improvement from before to after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Rating the skills/advice from mentor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Comments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77828605"/>
                  </a:ext>
                </a:extLst>
              </a:tr>
              <a:tr h="266232">
                <a:tc>
                  <a:txBody>
                    <a:bodyPr/>
                    <a:lstStyle/>
                    <a:p>
                      <a:pPr algn="ctr">
                        <a:lnSpc>
                          <a:spcPct val="107000"/>
                        </a:lnSpc>
                        <a:spcAft>
                          <a:spcPts val="800"/>
                        </a:spcAft>
                        <a:buNone/>
                      </a:pPr>
                      <a:r>
                        <a:rPr lang="en-GB" sz="1100">
                          <a:effectLst/>
                        </a:rPr>
                        <a:t>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DS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24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EHCP &amp; SEND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2320102197"/>
                  </a:ext>
                </a:extLst>
              </a:tr>
              <a:tr h="266232">
                <a:tc>
                  <a:txBody>
                    <a:bodyPr/>
                    <a:lstStyle/>
                    <a:p>
                      <a:pPr algn="ctr">
                        <a:lnSpc>
                          <a:spcPct val="107000"/>
                        </a:lnSpc>
                        <a:spcAft>
                          <a:spcPts val="800"/>
                        </a:spcAft>
                        <a:buNone/>
                      </a:pPr>
                      <a:r>
                        <a:rPr lang="en-GB" sz="1100">
                          <a:effectLst/>
                        </a:rPr>
                        <a:t>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KK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+ 2.3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S-ASD &amp; SEND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2855247771"/>
                  </a:ext>
                </a:extLst>
              </a:tr>
              <a:tr h="266232">
                <a:tc>
                  <a:txBody>
                    <a:bodyPr/>
                    <a:lstStyle/>
                    <a:p>
                      <a:pPr algn="ctr">
                        <a:lnSpc>
                          <a:spcPct val="107000"/>
                        </a:lnSpc>
                        <a:spcAft>
                          <a:spcPts val="800"/>
                        </a:spcAft>
                        <a:buNone/>
                      </a:pPr>
                      <a:r>
                        <a:rPr lang="en-GB" sz="1100">
                          <a:effectLst/>
                        </a:rPr>
                        <a:t>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JM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+ 2.3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Family Conflict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1775756684"/>
                  </a:ext>
                </a:extLst>
              </a:tr>
              <a:tr h="266232">
                <a:tc>
                  <a:txBody>
                    <a:bodyPr/>
                    <a:lstStyle/>
                    <a:p>
                      <a:pPr algn="ctr">
                        <a:lnSpc>
                          <a:spcPct val="107000"/>
                        </a:lnSpc>
                        <a:spcAft>
                          <a:spcPts val="800"/>
                        </a:spcAft>
                        <a:buNone/>
                      </a:pPr>
                      <a:r>
                        <a:rPr lang="en-GB" sz="1100">
                          <a:effectLst/>
                        </a:rPr>
                        <a:t>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+ 1.4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Behaviour Issues &amp; Family Conflict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947187989"/>
                  </a:ext>
                </a:extLst>
              </a:tr>
              <a:tr h="266232">
                <a:tc>
                  <a:txBody>
                    <a:bodyPr/>
                    <a:lstStyle/>
                    <a:p>
                      <a:pPr algn="ctr">
                        <a:lnSpc>
                          <a:spcPct val="107000"/>
                        </a:lnSpc>
                        <a:spcAft>
                          <a:spcPts val="800"/>
                        </a:spcAft>
                        <a:buNone/>
                      </a:pPr>
                      <a:r>
                        <a:rPr lang="en-GB" sz="1100">
                          <a:effectLst/>
                        </a:rPr>
                        <a:t>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21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+ 3.8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Behaviour Issues &amp; Family Conflict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476982280"/>
                  </a:ext>
                </a:extLst>
              </a:tr>
              <a:tr h="266232">
                <a:tc>
                  <a:txBody>
                    <a:bodyPr/>
                    <a:lstStyle/>
                    <a:p>
                      <a:pPr algn="ctr">
                        <a:lnSpc>
                          <a:spcPct val="107000"/>
                        </a:lnSpc>
                        <a:spcAft>
                          <a:spcPts val="800"/>
                        </a:spcAft>
                        <a:buNone/>
                      </a:pPr>
                      <a:r>
                        <a:rPr lang="en-GB" sz="11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MA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+ 4.3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S-ASD &amp; Behaviour Issues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1304655251"/>
                  </a:ext>
                </a:extLst>
              </a:tr>
              <a:tr h="266232">
                <a:tc>
                  <a:txBody>
                    <a:bodyPr/>
                    <a:lstStyle/>
                    <a:p>
                      <a:pPr algn="ctr">
                        <a:lnSpc>
                          <a:spcPct val="107000"/>
                        </a:lnSpc>
                        <a:spcAft>
                          <a:spcPts val="800"/>
                        </a:spcAft>
                        <a:buNone/>
                      </a:pPr>
                      <a:r>
                        <a:rPr lang="en-GB" sz="1100">
                          <a:effectLst/>
                        </a:rPr>
                        <a:t>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MD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+ 0.7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Behaviour Issues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2821646988"/>
                  </a:ext>
                </a:extLst>
              </a:tr>
              <a:tr h="266232">
                <a:tc>
                  <a:txBody>
                    <a:bodyPr/>
                    <a:lstStyle/>
                    <a:p>
                      <a:pPr algn="ctr">
                        <a:lnSpc>
                          <a:spcPct val="107000"/>
                        </a:lnSpc>
                        <a:spcAft>
                          <a:spcPts val="800"/>
                        </a:spcAft>
                        <a:buNone/>
                      </a:pPr>
                      <a:r>
                        <a:rPr lang="en-GB" sz="1100">
                          <a:effectLst/>
                        </a:rPr>
                        <a:t>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+ 3.8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Behaviour Issues &amp; S-ASD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600708997"/>
                  </a:ext>
                </a:extLst>
              </a:tr>
              <a:tr h="266232">
                <a:tc>
                  <a:txBody>
                    <a:bodyPr/>
                    <a:lstStyle/>
                    <a:p>
                      <a:pPr algn="ctr">
                        <a:lnSpc>
                          <a:spcPct val="107000"/>
                        </a:lnSpc>
                        <a:spcAft>
                          <a:spcPts val="800"/>
                        </a:spcAft>
                        <a:buNone/>
                      </a:pPr>
                      <a:r>
                        <a:rPr lang="en-GB" sz="1100">
                          <a:effectLst/>
                        </a:rPr>
                        <a:t>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+ 1.3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Behaviour Issues &amp; S-ASD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670641475"/>
                  </a:ext>
                </a:extLst>
              </a:tr>
              <a:tr h="266232">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FK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+ 1.2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Bullying &amp; Behaviour Issues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065548884"/>
                  </a:ext>
                </a:extLst>
              </a:tr>
              <a:tr h="266232">
                <a:tc>
                  <a:txBody>
                    <a:bodyPr/>
                    <a:lstStyle/>
                    <a:p>
                      <a:pPr algn="ctr">
                        <a:lnSpc>
                          <a:spcPct val="107000"/>
                        </a:lnSpc>
                        <a:spcAft>
                          <a:spcPts val="800"/>
                        </a:spcAft>
                        <a:buNone/>
                      </a:pPr>
                      <a:r>
                        <a:rPr lang="en-GB" sz="1100">
                          <a:effectLst/>
                        </a:rPr>
                        <a:t>11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Bullying &amp; Behaviour Issues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420004058"/>
                  </a:ext>
                </a:extLst>
              </a:tr>
              <a:tr h="266232">
                <a:tc>
                  <a:txBody>
                    <a:bodyPr/>
                    <a:lstStyle/>
                    <a:p>
                      <a:pPr algn="ctr">
                        <a:lnSpc>
                          <a:spcPct val="107000"/>
                        </a:lnSpc>
                        <a:spcAft>
                          <a:spcPts val="800"/>
                        </a:spcAft>
                        <a:buNone/>
                      </a:pPr>
                      <a:r>
                        <a:rPr lang="en-GB" sz="1100">
                          <a:effectLst/>
                        </a:rPr>
                        <a:t>12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HN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+ 1.4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S-ASD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230711970"/>
                  </a:ext>
                </a:extLst>
              </a:tr>
              <a:tr h="266232">
                <a:tc>
                  <a:txBody>
                    <a:bodyPr/>
                    <a:lstStyle/>
                    <a:p>
                      <a:pPr algn="ctr">
                        <a:lnSpc>
                          <a:spcPct val="107000"/>
                        </a:lnSpc>
                        <a:spcAft>
                          <a:spcPts val="800"/>
                        </a:spcAft>
                        <a:buNone/>
                      </a:pPr>
                      <a:r>
                        <a:rPr lang="en-GB" sz="1100">
                          <a:effectLst/>
                        </a:rPr>
                        <a:t>13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+ 4.2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Behaviour Issues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2541403645"/>
                  </a:ext>
                </a:extLst>
              </a:tr>
              <a:tr h="266232">
                <a:tc>
                  <a:txBody>
                    <a:bodyPr/>
                    <a:lstStyle/>
                    <a:p>
                      <a:pPr algn="ctr">
                        <a:lnSpc>
                          <a:spcPct val="107000"/>
                        </a:lnSpc>
                        <a:spcAft>
                          <a:spcPts val="800"/>
                        </a:spcAft>
                        <a:buNone/>
                      </a:pPr>
                      <a:r>
                        <a:rPr lang="en-GB" sz="1100">
                          <a:effectLst/>
                        </a:rPr>
                        <a:t>14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+ 0.7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Not expressing struggles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4078413744"/>
                  </a:ext>
                </a:extLst>
              </a:tr>
              <a:tr h="266232">
                <a:tc>
                  <a:txBody>
                    <a:bodyPr/>
                    <a:lstStyle/>
                    <a:p>
                      <a:pPr algn="ctr">
                        <a:lnSpc>
                          <a:spcPct val="107000"/>
                        </a:lnSpc>
                        <a:spcAft>
                          <a:spcPts val="800"/>
                        </a:spcAft>
                        <a:buNone/>
                      </a:pPr>
                      <a:r>
                        <a:rPr lang="en-GB" sz="1100">
                          <a:effectLst/>
                        </a:rPr>
                        <a:t>15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MH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+ 0.8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Behaviour Issues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646952282"/>
                  </a:ext>
                </a:extLst>
              </a:tr>
              <a:tr h="266232">
                <a:tc>
                  <a:txBody>
                    <a:bodyPr/>
                    <a:lstStyle/>
                    <a:p>
                      <a:pPr algn="ctr">
                        <a:lnSpc>
                          <a:spcPct val="107000"/>
                        </a:lnSpc>
                        <a:spcAft>
                          <a:spcPts val="800"/>
                        </a:spcAft>
                        <a:buNone/>
                      </a:pPr>
                      <a:r>
                        <a:rPr lang="en-GB" sz="1100">
                          <a:effectLst/>
                        </a:rPr>
                        <a:t>16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MS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7.8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+ 1.6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Struggling with school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1510287655"/>
                  </a:ext>
                </a:extLst>
              </a:tr>
              <a:tr h="266232">
                <a:tc>
                  <a:txBody>
                    <a:bodyPr/>
                    <a:lstStyle/>
                    <a:p>
                      <a:pPr algn="ctr">
                        <a:lnSpc>
                          <a:spcPct val="107000"/>
                        </a:lnSpc>
                        <a:spcAft>
                          <a:spcPts val="800"/>
                        </a:spcAft>
                        <a:buNone/>
                      </a:pPr>
                      <a:r>
                        <a:rPr lang="en-GB" sz="1100">
                          <a:effectLst/>
                        </a:rPr>
                        <a:t>17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RF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6.5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+ 2.6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Previous CIN &amp; S-ASD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291160075"/>
                  </a:ext>
                </a:extLst>
              </a:tr>
              <a:tr h="266232">
                <a:tc>
                  <a:txBody>
                    <a:bodyPr/>
                    <a:lstStyle/>
                    <a:p>
                      <a:pPr algn="ctr">
                        <a:lnSpc>
                          <a:spcPct val="107000"/>
                        </a:lnSpc>
                        <a:spcAft>
                          <a:spcPts val="800"/>
                        </a:spcAft>
                        <a:buNone/>
                      </a:pPr>
                      <a:r>
                        <a:rPr lang="en-GB" sz="1100">
                          <a:effectLst/>
                        </a:rPr>
                        <a:t>18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SI</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5.7</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+ 2.5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8.7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EHCP &amp; SEND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4058817043"/>
                  </a:ext>
                </a:extLst>
              </a:tr>
              <a:tr h="266232">
                <a:tc>
                  <a:txBody>
                    <a:bodyPr/>
                    <a:lstStyle/>
                    <a:p>
                      <a:pPr algn="ctr">
                        <a:lnSpc>
                          <a:spcPct val="107000"/>
                        </a:lnSpc>
                        <a:spcAft>
                          <a:spcPts val="800"/>
                        </a:spcAft>
                        <a:buNone/>
                      </a:pPr>
                      <a:r>
                        <a:rPr lang="en-GB" sz="1100">
                          <a:effectLst/>
                        </a:rPr>
                        <a:t>19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3.2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+ 4.8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8.5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School difficulties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1915922546"/>
                  </a:ext>
                </a:extLst>
              </a:tr>
              <a:tr h="266232">
                <a:tc>
                  <a:txBody>
                    <a:bodyPr/>
                    <a:lstStyle/>
                    <a:p>
                      <a:pPr algn="ctr">
                        <a:lnSpc>
                          <a:spcPct val="107000"/>
                        </a:lnSpc>
                        <a:spcAft>
                          <a:spcPts val="800"/>
                        </a:spcAft>
                        <a:buNone/>
                      </a:pPr>
                      <a:r>
                        <a:rPr lang="en-GB" sz="1100">
                          <a:effectLst/>
                        </a:rPr>
                        <a:t>20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I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Left school after 1 session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4193361392"/>
                  </a:ext>
                </a:extLst>
              </a:tr>
              <a:tr h="266232">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2344691356"/>
                  </a:ext>
                </a:extLst>
              </a:tr>
              <a:tr h="266232">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Total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200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2951417464"/>
                  </a:ext>
                </a:extLst>
              </a:tr>
              <a:tr h="266232">
                <a:tc>
                  <a:txBody>
                    <a:bodyPr/>
                    <a:lstStyle/>
                    <a:p>
                      <a:pPr algn="ctr">
                        <a:lnSpc>
                          <a:spcPct val="107000"/>
                        </a:lnSpc>
                        <a:spcAft>
                          <a:spcPts val="800"/>
                        </a:spcAft>
                        <a:buNone/>
                      </a:pPr>
                      <a:r>
                        <a:rPr lang="en-GB" sz="11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Average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5.9</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+ 3.1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a:effectLst/>
                        </a:rPr>
                        <a:t>9.6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tc>
                  <a:txBody>
                    <a:bodyPr/>
                    <a:lstStyle/>
                    <a:p>
                      <a:pPr algn="ctr">
                        <a:lnSpc>
                          <a:spcPct val="107000"/>
                        </a:lnSpc>
                        <a:spcAft>
                          <a:spcPts val="800"/>
                        </a:spcAft>
                        <a:buNone/>
                      </a:pPr>
                      <a:r>
                        <a:rPr lang="en-GB" sz="11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690" marR="63690" marT="0" marB="0"/>
                </a:tc>
                <a:extLst>
                  <a:ext uri="{0D108BD9-81ED-4DB2-BD59-A6C34878D82A}">
                    <a16:rowId xmlns:a16="http://schemas.microsoft.com/office/drawing/2014/main" val="3503266732"/>
                  </a:ext>
                </a:extLst>
              </a:tr>
            </a:tbl>
          </a:graphicData>
        </a:graphic>
      </p:graphicFrame>
      <p:sp>
        <p:nvSpPr>
          <p:cNvPr id="5" name="Slide Number Placeholder 4">
            <a:extLst>
              <a:ext uri="{FF2B5EF4-FFF2-40B4-BE49-F238E27FC236}">
                <a16:creationId xmlns:a16="http://schemas.microsoft.com/office/drawing/2014/main" id="{4F7ABE59-B998-2296-22CD-E1BDD3AE5B42}"/>
              </a:ext>
            </a:extLst>
          </p:cNvPr>
          <p:cNvSpPr>
            <a:spLocks noGrp="1"/>
          </p:cNvSpPr>
          <p:nvPr>
            <p:ph type="sldNum" sz="quarter" idx="12"/>
          </p:nvPr>
        </p:nvSpPr>
        <p:spPr/>
        <p:txBody>
          <a:bodyPr/>
          <a:lstStyle/>
          <a:p>
            <a:fld id="{7AE0BF36-3FDA-40FC-B60A-4622101C60D8}" type="slidenum">
              <a:rPr lang="en-GB" smtClean="0"/>
              <a:t>20</a:t>
            </a:fld>
            <a:endParaRPr lang="en-GB"/>
          </a:p>
        </p:txBody>
      </p:sp>
    </p:spTree>
    <p:extLst>
      <p:ext uri="{BB962C8B-B14F-4D97-AF65-F5344CB8AC3E}">
        <p14:creationId xmlns:p14="http://schemas.microsoft.com/office/powerpoint/2010/main" val="582579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60488B-74D0-9453-B955-8B2205523D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2">
            <a:extLst>
              <a:ext uri="{FF2B5EF4-FFF2-40B4-BE49-F238E27FC236}">
                <a16:creationId xmlns:a16="http://schemas.microsoft.com/office/drawing/2014/main" id="{6EBB6F83-028C-AE2F-C5A6-E03751F1606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3">
            <a:extLst>
              <a:ext uri="{FF2B5EF4-FFF2-40B4-BE49-F238E27FC236}">
                <a16:creationId xmlns:a16="http://schemas.microsoft.com/office/drawing/2014/main" id="{0120AD36-C288-8CD9-1BFE-F3903F27A9FF}"/>
              </a:ext>
            </a:extLst>
          </p:cNvPr>
          <p:cNvSpPr>
            <a:spLocks noChangeArrowheads="1"/>
          </p:cNvSpPr>
          <p:nvPr/>
        </p:nvSpPr>
        <p:spPr bwMode="auto">
          <a:xfrm>
            <a:off x="6858000" y="335844"/>
            <a:ext cx="533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US" b="0" i="0" u="none" strike="noStrike" cap="none" normalizeH="0" baseline="0" dirty="0">
                <a:ln>
                  <a:noFill/>
                </a:ln>
                <a:solidFill>
                  <a:srgbClr val="000000"/>
                </a:solidFill>
                <a:effectLst/>
                <a:latin typeface="+mn-lt"/>
                <a:ea typeface="Arial Unicode MS"/>
                <a:cs typeface="Calibri" panose="020F0502020204030204" pitchFamily="34" charset="0"/>
              </a:rPr>
              <a:t>Mentor: </a:t>
            </a:r>
            <a:r>
              <a:rPr lang="en-GB" altLang="en-US" dirty="0">
                <a:latin typeface="+mn-lt"/>
              </a:rPr>
              <a:t>		</a:t>
            </a:r>
            <a:r>
              <a:rPr kumimoji="0" lang="en-GB" altLang="en-US" b="0" i="0" u="none" strike="noStrike" cap="none" normalizeH="0" baseline="0" dirty="0">
                <a:ln>
                  <a:noFill/>
                </a:ln>
                <a:solidFill>
                  <a:srgbClr val="000000"/>
                </a:solidFill>
                <a:effectLst/>
                <a:latin typeface="+mn-lt"/>
                <a:ea typeface="Arial Unicode MS"/>
                <a:cs typeface="Calibri" panose="020F0502020204030204" pitchFamily="34" charset="0"/>
              </a:rPr>
              <a:t>Mentee:</a:t>
            </a: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 </a:t>
            </a:r>
            <a:b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b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	</a:t>
            </a: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Number of Sessions: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What was the presenting issues/struggles/challenges? Originally stated (in referral) and anything that came up during your time mentoring. (Please bullet point).</a:t>
            </a:r>
            <a:br>
              <a:rPr lang="en-US" altLang="en-US" dirty="0">
                <a:solidFill>
                  <a:srgbClr val="000000"/>
                </a:solidFill>
                <a:latin typeface="+mn-lt"/>
                <a:cs typeface="Calibri" panose="020F0502020204030204" pitchFamily="34" charset="0"/>
              </a:rPr>
            </a:b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What growth have you seen in the student? Were any goals/aims set and achieved? </a:t>
            </a: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tabLst/>
            </a:pP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What strategies/advice/support did you use to help the young person? (Please bullet point).</a:t>
            </a:r>
            <a:b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b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Have you identified any other areas this young person needs support? What advice can you give the school based on your time with this student?</a:t>
            </a: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tabLst/>
            </a:pP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mn-lt"/>
                <a:ea typeface="Arial Unicode MS"/>
                <a:cs typeface="Calibri" panose="020F0502020204030204" pitchFamily="34" charset="0"/>
              </a:rPr>
              <a:t>Were there any barriers to mentoring this student?</a:t>
            </a:r>
            <a:br>
              <a:rPr kumimoji="0" lang="en-GB" altLang="en-US" b="0" i="0" u="none" strike="noStrike" cap="none" normalizeH="0" baseline="0" dirty="0">
                <a:ln>
                  <a:noFill/>
                </a:ln>
                <a:solidFill>
                  <a:srgbClr val="000000"/>
                </a:solidFill>
                <a:effectLst/>
                <a:latin typeface="+mn-lt"/>
                <a:ea typeface="Arial Unicode MS"/>
                <a:cs typeface="Calibri" panose="020F0502020204030204" pitchFamily="34" charset="0"/>
              </a:rPr>
            </a:br>
            <a:endParaRPr kumimoji="0" lang="en-GB"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rgbClr val="000000"/>
                </a:solidFill>
                <a:effectLst/>
                <a:latin typeface="+mn-lt"/>
                <a:ea typeface="Arial Unicode MS"/>
                <a:cs typeface="Calibri" panose="020F0502020204030204" pitchFamily="34" charset="0"/>
              </a:rPr>
              <a:t>Should this student continue having mentoring? Please answer yes or no and explain your answer. </a:t>
            </a:r>
            <a:endParaRPr kumimoji="0" lang="en-US" altLang="en-US" b="0" i="0" u="none" strike="noStrike" cap="none" normalizeH="0" baseline="0" dirty="0">
              <a:ln>
                <a:noFill/>
              </a:ln>
              <a:solidFill>
                <a:schemeClr val="tx1"/>
              </a:solidFill>
              <a:effectLst/>
              <a:latin typeface="+mn-lt"/>
            </a:endParaRPr>
          </a:p>
        </p:txBody>
      </p:sp>
      <p:sp>
        <p:nvSpPr>
          <p:cNvPr id="7" name="Rectangle 6">
            <a:extLst>
              <a:ext uri="{FF2B5EF4-FFF2-40B4-BE49-F238E27FC236}">
                <a16:creationId xmlns:a16="http://schemas.microsoft.com/office/drawing/2014/main" id="{2F5280B6-9B4A-B034-C6B9-3292D709CA94}"/>
              </a:ext>
            </a:extLst>
          </p:cNvPr>
          <p:cNvSpPr/>
          <p:nvPr/>
        </p:nvSpPr>
        <p:spPr>
          <a:xfrm>
            <a:off x="410981" y="11707"/>
            <a:ext cx="4797788" cy="923330"/>
          </a:xfrm>
          <a:prstGeom prst="rect">
            <a:avLst/>
          </a:prstGeom>
          <a:noFill/>
        </p:spPr>
        <p:txBody>
          <a:bodyPr wrap="none" lIns="91440" tIns="45720" rIns="91440" bIns="45720">
            <a:spAutoFit/>
          </a:bodyPr>
          <a:lstStyle/>
          <a:p>
            <a:pPr algn="ctr"/>
            <a:r>
              <a:rPr kumimoji="0" lang="en-US" altLang="en-US" sz="5400" b="0" i="0" u="none" strike="noStrike" cap="none" spc="0" normalizeH="0" baseline="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Arial Unicode MS"/>
                <a:cs typeface="Calibri" panose="020F0502020204030204" pitchFamily="34" charset="0"/>
              </a:rPr>
              <a:t>Mentors Report </a:t>
            </a:r>
            <a:endParaRPr lang="en-GB" sz="5400" b="0" cap="none" spc="0" dirty="0">
              <a:ln w="0"/>
              <a:solidFill>
                <a:schemeClr val="tx1"/>
              </a:solidFill>
              <a:effectLst>
                <a:outerShdw blurRad="38100" dist="19050" dir="2700000" algn="tl" rotWithShape="0">
                  <a:schemeClr val="dk1">
                    <a:alpha val="40000"/>
                  </a:schemeClr>
                </a:outerShdw>
              </a:effectLst>
            </a:endParaRPr>
          </a:p>
        </p:txBody>
      </p:sp>
      <p:sp>
        <p:nvSpPr>
          <p:cNvPr id="8" name="Slide Number Placeholder 7">
            <a:extLst>
              <a:ext uri="{FF2B5EF4-FFF2-40B4-BE49-F238E27FC236}">
                <a16:creationId xmlns:a16="http://schemas.microsoft.com/office/drawing/2014/main" id="{46DAC403-13A0-930D-D3BE-F3C1C2F25A96}"/>
              </a:ext>
            </a:extLst>
          </p:cNvPr>
          <p:cNvSpPr>
            <a:spLocks noGrp="1"/>
          </p:cNvSpPr>
          <p:nvPr>
            <p:ph type="sldNum" sz="quarter" idx="12"/>
          </p:nvPr>
        </p:nvSpPr>
        <p:spPr/>
        <p:txBody>
          <a:bodyPr/>
          <a:lstStyle/>
          <a:p>
            <a:fld id="{7AE0BF36-3FDA-40FC-B60A-4622101C60D8}" type="slidenum">
              <a:rPr lang="en-GB" smtClean="0"/>
              <a:t>21</a:t>
            </a:fld>
            <a:endParaRPr lang="en-GB"/>
          </a:p>
        </p:txBody>
      </p:sp>
    </p:spTree>
    <p:extLst>
      <p:ext uri="{BB962C8B-B14F-4D97-AF65-F5344CB8AC3E}">
        <p14:creationId xmlns:p14="http://schemas.microsoft.com/office/powerpoint/2010/main" val="2461947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E81D6E-9CCF-46F3-F88C-43042D62C652}"/>
              </a:ext>
            </a:extLst>
          </p:cNvPr>
          <p:cNvSpPr txBox="1"/>
          <p:nvPr/>
        </p:nvSpPr>
        <p:spPr>
          <a:xfrm>
            <a:off x="520505" y="238585"/>
            <a:ext cx="9875520" cy="4595617"/>
          </a:xfrm>
          <a:prstGeom prst="rect">
            <a:avLst/>
          </a:prstGeom>
          <a:noFill/>
        </p:spPr>
        <p:txBody>
          <a:bodyPr wrap="square">
            <a:spAutoFit/>
          </a:bodyPr>
          <a:lstStyle/>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Mentee: 					Year:</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Mentor: 					Total Sessions: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On a scale of 1 – 10 (1 = not good &amp; 10 = Great) Please circle.</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much have you enjoyed the time with your mentor?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	2	3	4	5	6	7	8	9	10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much has the mentoring impacted your well-being?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	2	3	4	5	6	7	8	9	10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much has the mentoring improved your school experience?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	2	3	4	5	6	7	8	9	10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67B24B3-8FDE-F8F1-4406-A0C3152001DC}"/>
              </a:ext>
            </a:extLst>
          </p:cNvPr>
          <p:cNvSpPr txBox="1"/>
          <p:nvPr/>
        </p:nvSpPr>
        <p:spPr>
          <a:xfrm>
            <a:off x="440788" y="5103674"/>
            <a:ext cx="11310424" cy="1754326"/>
          </a:xfrm>
          <a:prstGeom prst="rect">
            <a:avLst/>
          </a:prstGeom>
          <a:noFill/>
        </p:spPr>
        <p:txBody>
          <a:bodyPr wrap="square" rtlCol="0">
            <a:spAutoFit/>
          </a:bodyPr>
          <a:lstStyle/>
          <a:p>
            <a:r>
              <a:rPr lang="en-GB" b="1" dirty="0"/>
              <a:t>Would you like to continue in the future?  </a:t>
            </a:r>
          </a:p>
          <a:p>
            <a:r>
              <a:rPr lang="en-GB" b="1" dirty="0"/>
              <a:t>What would you change about the mentoring?</a:t>
            </a:r>
            <a:endParaRPr lang="en-GB" dirty="0"/>
          </a:p>
          <a:p>
            <a:r>
              <a:rPr lang="en-GB" b="1" dirty="0"/>
              <a:t>What have you enjoyed the most?</a:t>
            </a:r>
            <a:endParaRPr lang="en-GB" dirty="0"/>
          </a:p>
          <a:p>
            <a:r>
              <a:rPr lang="en-GB" b="1" dirty="0"/>
              <a:t>What have you learned about yourself or what areas have you grown?</a:t>
            </a:r>
            <a:endParaRPr lang="en-GB" dirty="0"/>
          </a:p>
          <a:p>
            <a:r>
              <a:rPr lang="en-GB" b="1" dirty="0"/>
              <a:t>Any further comments?</a:t>
            </a:r>
            <a:endParaRPr lang="en-GB" dirty="0"/>
          </a:p>
          <a:p>
            <a:endParaRPr lang="en-GB" dirty="0"/>
          </a:p>
        </p:txBody>
      </p:sp>
      <p:sp>
        <p:nvSpPr>
          <p:cNvPr id="8" name="Slide Number Placeholder 7">
            <a:extLst>
              <a:ext uri="{FF2B5EF4-FFF2-40B4-BE49-F238E27FC236}">
                <a16:creationId xmlns:a16="http://schemas.microsoft.com/office/drawing/2014/main" id="{645FFC3A-41AE-ABD1-D825-81F4A3229D87}"/>
              </a:ext>
            </a:extLst>
          </p:cNvPr>
          <p:cNvSpPr>
            <a:spLocks noGrp="1"/>
          </p:cNvSpPr>
          <p:nvPr>
            <p:ph type="sldNum" sz="quarter" idx="12"/>
          </p:nvPr>
        </p:nvSpPr>
        <p:spPr/>
        <p:txBody>
          <a:bodyPr/>
          <a:lstStyle/>
          <a:p>
            <a:fld id="{7AE0BF36-3FDA-40FC-B60A-4622101C60D8}" type="slidenum">
              <a:rPr lang="en-GB" smtClean="0"/>
              <a:t>22</a:t>
            </a:fld>
            <a:endParaRPr lang="en-GB"/>
          </a:p>
        </p:txBody>
      </p:sp>
    </p:spTree>
    <p:extLst>
      <p:ext uri="{BB962C8B-B14F-4D97-AF65-F5344CB8AC3E}">
        <p14:creationId xmlns:p14="http://schemas.microsoft.com/office/powerpoint/2010/main" val="3664950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347B0-38AA-0307-AF81-01FC97888C9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4CCC15F-6747-A964-E389-144BEF66C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96000" cy="6858000"/>
          </a:xfrm>
          <a:prstGeom prst="rect">
            <a:avLst/>
          </a:prstGeom>
        </p:spPr>
      </p:pic>
      <p:sp>
        <p:nvSpPr>
          <p:cNvPr id="5" name="Rectangle 4">
            <a:extLst>
              <a:ext uri="{FF2B5EF4-FFF2-40B4-BE49-F238E27FC236}">
                <a16:creationId xmlns:a16="http://schemas.microsoft.com/office/drawing/2014/main" id="{64CA80D4-DF92-BC1A-6499-1EA932AE2272}"/>
              </a:ext>
            </a:extLst>
          </p:cNvPr>
          <p:cNvSpPr/>
          <p:nvPr/>
        </p:nvSpPr>
        <p:spPr>
          <a:xfrm>
            <a:off x="60960" y="111594"/>
            <a:ext cx="10054355"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Ending the mentoring relationship</a:t>
            </a:r>
          </a:p>
        </p:txBody>
      </p:sp>
      <p:sp>
        <p:nvSpPr>
          <p:cNvPr id="3" name="TextBox 2">
            <a:extLst>
              <a:ext uri="{FF2B5EF4-FFF2-40B4-BE49-F238E27FC236}">
                <a16:creationId xmlns:a16="http://schemas.microsoft.com/office/drawing/2014/main" id="{3D308249-D95B-2950-734E-1E6C9E2D4A02}"/>
              </a:ext>
            </a:extLst>
          </p:cNvPr>
          <p:cNvSpPr txBox="1"/>
          <p:nvPr/>
        </p:nvSpPr>
        <p:spPr>
          <a:xfrm>
            <a:off x="6410179" y="1146518"/>
            <a:ext cx="5781821" cy="5610254"/>
          </a:xfrm>
          <a:prstGeom prst="rect">
            <a:avLst/>
          </a:prstGeom>
          <a:noFill/>
        </p:spPr>
        <p:txBody>
          <a:bodyPr wrap="square">
            <a:spAutoFit/>
          </a:bodyPr>
          <a:lstStyle/>
          <a:p>
            <a:pPr>
              <a:lnSpc>
                <a:spcPct val="107000"/>
              </a:lnSpc>
              <a:spcAft>
                <a:spcPts val="800"/>
              </a:spcAft>
              <a:buNone/>
            </a:pPr>
            <a:r>
              <a:rPr lang="en-GB"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Ending any relationship can be difficult. Therefore, it is important to be clear that there will be an end to the relationship from the start. Being clear that there will be an end is a good boundary to have in place. It also helps to put a time limit, which can help when you are setting goals.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Ending a relationship doesn’t mean that the young person should stop accessing support. There are many services internal and external to school that can offer support to young people for a variety of issues/struggles.</a:t>
            </a:r>
          </a:p>
          <a:p>
            <a:pPr>
              <a:lnSpc>
                <a:spcPct val="107000"/>
              </a:lnSpc>
              <a:spcAft>
                <a:spcPts val="800"/>
              </a:spcAft>
              <a:buNone/>
            </a:pPr>
            <a:endParaRPr lang="en-GB" dirty="0">
              <a:solidFill>
                <a:srgbClr val="222222"/>
              </a:solidFill>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buNone/>
            </a:pPr>
            <a:endParaRPr lang="en-GB" dirty="0">
              <a:solidFill>
                <a:srgbClr val="222222"/>
              </a:solidFill>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buNone/>
            </a:pPr>
            <a:r>
              <a:rPr lang="en-GB" b="1" dirty="0">
                <a:solidFill>
                  <a:srgbClr val="222222"/>
                </a:solidFill>
                <a:latin typeface="Calibri" panose="020F0502020204030204" pitchFamily="34" charset="0"/>
                <a:ea typeface="Times New Roman" panose="02020603050405020304" pitchFamily="18" charset="0"/>
                <a:cs typeface="Calibri" panose="020F0502020204030204" pitchFamily="34" charset="0"/>
              </a:rPr>
              <a:t>Awareness</a:t>
            </a:r>
          </a:p>
          <a:p>
            <a:pPr>
              <a:lnSpc>
                <a:spcPct val="107000"/>
              </a:lnSpc>
              <a:spcAft>
                <a:spcPts val="800"/>
              </a:spcAft>
              <a:buNone/>
            </a:pPr>
            <a:r>
              <a:rPr lang="en-GB" sz="1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Empowerment</a:t>
            </a:r>
          </a:p>
          <a:p>
            <a:pPr>
              <a:lnSpc>
                <a:spcPct val="107000"/>
              </a:lnSpc>
              <a:spcAft>
                <a:spcPts val="800"/>
              </a:spcAft>
              <a:buNone/>
            </a:pPr>
            <a:r>
              <a:rPr lang="en-GB" b="1" dirty="0">
                <a:solidFill>
                  <a:srgbClr val="222222"/>
                </a:solidFill>
                <a:latin typeface="Calibri" panose="020F0502020204030204" pitchFamily="34" charset="0"/>
                <a:ea typeface="Times New Roman" panose="02020603050405020304" pitchFamily="18" charset="0"/>
                <a:cs typeface="Calibri" panose="020F0502020204030204" pitchFamily="34" charset="0"/>
              </a:rPr>
              <a:t>Signposting </a:t>
            </a:r>
            <a:r>
              <a:rPr lang="en-GB" dirty="0">
                <a:solidFill>
                  <a:srgbClr val="222222"/>
                </a:solidFill>
                <a:latin typeface="Calibri" panose="020F0502020204030204" pitchFamily="34" charset="0"/>
                <a:ea typeface="Times New Roman" panose="02020603050405020304" pitchFamily="18" charset="0"/>
                <a:cs typeface="Calibri" panose="020F0502020204030204" pitchFamily="34" charset="0"/>
              </a:rPr>
              <a:t>	</a:t>
            </a:r>
            <a:endParaRPr lang="en-GB"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buNone/>
            </a:pPr>
            <a:endParaRPr lang="en-GB" dirty="0">
              <a:solidFill>
                <a:srgbClr val="222222"/>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BBA5FE53-891A-C123-D8F1-7D70C8F130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8911" y="4446506"/>
            <a:ext cx="2065811" cy="2159223"/>
          </a:xfrm>
          <a:prstGeom prst="rect">
            <a:avLst/>
          </a:prstGeom>
        </p:spPr>
      </p:pic>
      <p:sp>
        <p:nvSpPr>
          <p:cNvPr id="7" name="Slide Number Placeholder 6">
            <a:extLst>
              <a:ext uri="{FF2B5EF4-FFF2-40B4-BE49-F238E27FC236}">
                <a16:creationId xmlns:a16="http://schemas.microsoft.com/office/drawing/2014/main" id="{34377E95-2FEB-4465-8D9A-C544BD5A72BE}"/>
              </a:ext>
            </a:extLst>
          </p:cNvPr>
          <p:cNvSpPr>
            <a:spLocks noGrp="1"/>
          </p:cNvSpPr>
          <p:nvPr>
            <p:ph type="sldNum" sz="quarter" idx="12"/>
          </p:nvPr>
        </p:nvSpPr>
        <p:spPr/>
        <p:txBody>
          <a:bodyPr/>
          <a:lstStyle/>
          <a:p>
            <a:fld id="{7AE0BF36-3FDA-40FC-B60A-4622101C60D8}" type="slidenum">
              <a:rPr lang="en-GB" smtClean="0"/>
              <a:t>23</a:t>
            </a:fld>
            <a:endParaRPr lang="en-GB"/>
          </a:p>
        </p:txBody>
      </p:sp>
    </p:spTree>
    <p:extLst>
      <p:ext uri="{BB962C8B-B14F-4D97-AF65-F5344CB8AC3E}">
        <p14:creationId xmlns:p14="http://schemas.microsoft.com/office/powerpoint/2010/main" val="2158663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DE0AA-4160-4AEB-603A-8B9DF100774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1D782C-5971-AF38-9702-76A349B09A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F92EA9B3-E00D-498A-4A13-C3D2C2A8DF6C}"/>
              </a:ext>
            </a:extLst>
          </p:cNvPr>
          <p:cNvSpPr/>
          <p:nvPr/>
        </p:nvSpPr>
        <p:spPr>
          <a:xfrm>
            <a:off x="2895622" y="111594"/>
            <a:ext cx="3249609"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Case Study</a:t>
            </a:r>
          </a:p>
        </p:txBody>
      </p:sp>
      <p:sp>
        <p:nvSpPr>
          <p:cNvPr id="3" name="TextBox 2">
            <a:extLst>
              <a:ext uri="{FF2B5EF4-FFF2-40B4-BE49-F238E27FC236}">
                <a16:creationId xmlns:a16="http://schemas.microsoft.com/office/drawing/2014/main" id="{887E3135-F6C1-E78C-3FEE-DEDDECE5F37E}"/>
              </a:ext>
            </a:extLst>
          </p:cNvPr>
          <p:cNvSpPr txBox="1"/>
          <p:nvPr/>
        </p:nvSpPr>
        <p:spPr>
          <a:xfrm>
            <a:off x="7188591" y="573259"/>
            <a:ext cx="4515729" cy="5909310"/>
          </a:xfrm>
          <a:prstGeom prst="rect">
            <a:avLst/>
          </a:prstGeom>
          <a:noFill/>
        </p:spPr>
        <p:txBody>
          <a:bodyPr wrap="square" rtlCol="0">
            <a:spAutoFit/>
          </a:bodyPr>
          <a:lstStyle/>
          <a:p>
            <a:r>
              <a:rPr lang="en-GB" sz="2000" dirty="0"/>
              <a:t>You have been given a referral; it’s a year 8 boy. Some behaviour issues in school. 1 of 10 children. Siblings in the school have behaviour issues. The family are always late to school. </a:t>
            </a:r>
          </a:p>
          <a:p>
            <a:endParaRPr lang="en-GB" sz="2000" dirty="0"/>
          </a:p>
          <a:p>
            <a:r>
              <a:rPr lang="en-GB" sz="2000" dirty="0"/>
              <a:t>During your sessions the student doesn’t engage much, gives one-word answers, never starts a conversation and just wants to play games. </a:t>
            </a:r>
          </a:p>
          <a:p>
            <a:endParaRPr lang="en-GB" sz="2000" dirty="0"/>
          </a:p>
          <a:p>
            <a:r>
              <a:rPr lang="en-GB" sz="2000" dirty="0"/>
              <a:t>What are your concerns?</a:t>
            </a:r>
          </a:p>
          <a:p>
            <a:r>
              <a:rPr lang="en-GB" sz="2000" dirty="0"/>
              <a:t>How will you approach this young person?</a:t>
            </a:r>
          </a:p>
          <a:p>
            <a:r>
              <a:rPr lang="en-GB" sz="2000" dirty="0"/>
              <a:t>What will you be aware off?</a:t>
            </a:r>
          </a:p>
          <a:p>
            <a:endParaRPr lang="en-GB" sz="2000" dirty="0"/>
          </a:p>
          <a:p>
            <a:r>
              <a:rPr lang="en-GB" sz="2000" dirty="0"/>
              <a:t>What happened and how did I work with this young person.</a:t>
            </a:r>
          </a:p>
          <a:p>
            <a:endParaRPr lang="en-GB" dirty="0"/>
          </a:p>
        </p:txBody>
      </p:sp>
      <p:sp>
        <p:nvSpPr>
          <p:cNvPr id="6" name="Slide Number Placeholder 5">
            <a:extLst>
              <a:ext uri="{FF2B5EF4-FFF2-40B4-BE49-F238E27FC236}">
                <a16:creationId xmlns:a16="http://schemas.microsoft.com/office/drawing/2014/main" id="{A8D3432C-88A2-FF30-FF0B-3C4D31D38516}"/>
              </a:ext>
            </a:extLst>
          </p:cNvPr>
          <p:cNvSpPr>
            <a:spLocks noGrp="1"/>
          </p:cNvSpPr>
          <p:nvPr>
            <p:ph type="sldNum" sz="quarter" idx="12"/>
          </p:nvPr>
        </p:nvSpPr>
        <p:spPr/>
        <p:txBody>
          <a:bodyPr/>
          <a:lstStyle/>
          <a:p>
            <a:fld id="{7AE0BF36-3FDA-40FC-B60A-4622101C60D8}" type="slidenum">
              <a:rPr lang="en-GB" smtClean="0"/>
              <a:t>24</a:t>
            </a:fld>
            <a:endParaRPr lang="en-GB"/>
          </a:p>
        </p:txBody>
      </p:sp>
    </p:spTree>
    <p:extLst>
      <p:ext uri="{BB962C8B-B14F-4D97-AF65-F5344CB8AC3E}">
        <p14:creationId xmlns:p14="http://schemas.microsoft.com/office/powerpoint/2010/main" val="3401147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0D0AD-EFDE-EF5F-7D65-16DA3C085B6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6FE9F3-620A-A45B-4262-EEFA6C1C1D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2DAFDD0C-665D-9EAD-7937-5B36538C2B8E}"/>
              </a:ext>
            </a:extLst>
          </p:cNvPr>
          <p:cNvSpPr/>
          <p:nvPr/>
        </p:nvSpPr>
        <p:spPr>
          <a:xfrm>
            <a:off x="2895621" y="111594"/>
            <a:ext cx="3249609"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Case Study</a:t>
            </a:r>
          </a:p>
        </p:txBody>
      </p:sp>
      <p:sp>
        <p:nvSpPr>
          <p:cNvPr id="2" name="TextBox 1">
            <a:extLst>
              <a:ext uri="{FF2B5EF4-FFF2-40B4-BE49-F238E27FC236}">
                <a16:creationId xmlns:a16="http://schemas.microsoft.com/office/drawing/2014/main" id="{35693B58-C40A-DCFF-89AA-27561C32DB12}"/>
              </a:ext>
            </a:extLst>
          </p:cNvPr>
          <p:cNvSpPr txBox="1"/>
          <p:nvPr/>
        </p:nvSpPr>
        <p:spPr>
          <a:xfrm>
            <a:off x="7188591" y="573259"/>
            <a:ext cx="4515729" cy="6217087"/>
          </a:xfrm>
          <a:prstGeom prst="rect">
            <a:avLst/>
          </a:prstGeom>
          <a:noFill/>
        </p:spPr>
        <p:txBody>
          <a:bodyPr wrap="square" rtlCol="0">
            <a:spAutoFit/>
          </a:bodyPr>
          <a:lstStyle/>
          <a:p>
            <a:r>
              <a:rPr lang="en-GB" sz="2000" dirty="0"/>
              <a:t>You have been given a referral; it’s a year 7 girl. In her referral it shared that there has been some behaviour issues. The referral shares that the girl’s father passed away when she was 6 years old. The family moved to a new house one year ago and young person had to start a new school and make new friends in the area. During the sessions the student talks about her father but doesn’t mention that he has passed away. </a:t>
            </a:r>
          </a:p>
          <a:p>
            <a:endParaRPr lang="en-GB" sz="2000" dirty="0"/>
          </a:p>
          <a:p>
            <a:r>
              <a:rPr lang="en-GB" sz="2000" dirty="0"/>
              <a:t>What are your concerns?</a:t>
            </a:r>
          </a:p>
          <a:p>
            <a:r>
              <a:rPr lang="en-GB" sz="2000" dirty="0"/>
              <a:t>How will you approach this young person?</a:t>
            </a:r>
          </a:p>
          <a:p>
            <a:r>
              <a:rPr lang="en-GB" sz="2000" dirty="0"/>
              <a:t>What will you be aware off?</a:t>
            </a:r>
          </a:p>
          <a:p>
            <a:endParaRPr lang="en-GB" sz="2000" dirty="0"/>
          </a:p>
          <a:p>
            <a:r>
              <a:rPr lang="en-GB" sz="2000" dirty="0"/>
              <a:t>What happened and how did I work with this young person.</a:t>
            </a:r>
          </a:p>
          <a:p>
            <a:endParaRPr lang="en-GB" dirty="0"/>
          </a:p>
        </p:txBody>
      </p:sp>
      <p:sp>
        <p:nvSpPr>
          <p:cNvPr id="6" name="Slide Number Placeholder 5">
            <a:extLst>
              <a:ext uri="{FF2B5EF4-FFF2-40B4-BE49-F238E27FC236}">
                <a16:creationId xmlns:a16="http://schemas.microsoft.com/office/drawing/2014/main" id="{10605A66-BA0C-30C5-CFF4-91E894CEE4C1}"/>
              </a:ext>
            </a:extLst>
          </p:cNvPr>
          <p:cNvSpPr>
            <a:spLocks noGrp="1"/>
          </p:cNvSpPr>
          <p:nvPr>
            <p:ph type="sldNum" sz="quarter" idx="12"/>
          </p:nvPr>
        </p:nvSpPr>
        <p:spPr/>
        <p:txBody>
          <a:bodyPr/>
          <a:lstStyle/>
          <a:p>
            <a:fld id="{7AE0BF36-3FDA-40FC-B60A-4622101C60D8}" type="slidenum">
              <a:rPr lang="en-GB" smtClean="0"/>
              <a:t>25</a:t>
            </a:fld>
            <a:endParaRPr lang="en-GB"/>
          </a:p>
        </p:txBody>
      </p:sp>
    </p:spTree>
    <p:extLst>
      <p:ext uri="{BB962C8B-B14F-4D97-AF65-F5344CB8AC3E}">
        <p14:creationId xmlns:p14="http://schemas.microsoft.com/office/powerpoint/2010/main" val="3844224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BF3BA-AEEC-717E-8C8D-B82BFA5382D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3E24CBC-90E6-53DC-022C-F0F43B826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FEBC8BD7-D35F-DEA9-7A23-01C4F37853A7}"/>
              </a:ext>
            </a:extLst>
          </p:cNvPr>
          <p:cNvSpPr/>
          <p:nvPr/>
        </p:nvSpPr>
        <p:spPr>
          <a:xfrm>
            <a:off x="2562977" y="125662"/>
            <a:ext cx="429502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Question Time</a:t>
            </a:r>
          </a:p>
        </p:txBody>
      </p:sp>
      <p:sp>
        <p:nvSpPr>
          <p:cNvPr id="2" name="Slide Number Placeholder 1">
            <a:extLst>
              <a:ext uri="{FF2B5EF4-FFF2-40B4-BE49-F238E27FC236}">
                <a16:creationId xmlns:a16="http://schemas.microsoft.com/office/drawing/2014/main" id="{C9AE3F20-8A3E-C7D2-A058-4558A50C27BA}"/>
              </a:ext>
            </a:extLst>
          </p:cNvPr>
          <p:cNvSpPr>
            <a:spLocks noGrp="1"/>
          </p:cNvSpPr>
          <p:nvPr>
            <p:ph type="sldNum" sz="quarter" idx="12"/>
          </p:nvPr>
        </p:nvSpPr>
        <p:spPr/>
        <p:txBody>
          <a:bodyPr/>
          <a:lstStyle/>
          <a:p>
            <a:fld id="{7AE0BF36-3FDA-40FC-B60A-4622101C60D8}" type="slidenum">
              <a:rPr lang="en-GB" smtClean="0"/>
              <a:t>26</a:t>
            </a:fld>
            <a:endParaRPr lang="en-GB"/>
          </a:p>
        </p:txBody>
      </p:sp>
    </p:spTree>
    <p:extLst>
      <p:ext uri="{BB962C8B-B14F-4D97-AF65-F5344CB8AC3E}">
        <p14:creationId xmlns:p14="http://schemas.microsoft.com/office/powerpoint/2010/main" val="1023035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2A24D-21B2-0A59-D5C7-4A7B4494540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3524C7-7E01-C9F5-D9B3-5EF38977F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9D32A0DD-C512-5D2F-1808-348AB40F3139}"/>
              </a:ext>
            </a:extLst>
          </p:cNvPr>
          <p:cNvSpPr/>
          <p:nvPr/>
        </p:nvSpPr>
        <p:spPr>
          <a:xfrm>
            <a:off x="583135" y="111594"/>
            <a:ext cx="7874592"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Volunteering Opportunities</a:t>
            </a:r>
          </a:p>
        </p:txBody>
      </p:sp>
      <p:sp>
        <p:nvSpPr>
          <p:cNvPr id="2" name="TextBox 1">
            <a:extLst>
              <a:ext uri="{FF2B5EF4-FFF2-40B4-BE49-F238E27FC236}">
                <a16:creationId xmlns:a16="http://schemas.microsoft.com/office/drawing/2014/main" id="{8D43F4CB-7403-C14B-732F-11C2D1FB6928}"/>
              </a:ext>
            </a:extLst>
          </p:cNvPr>
          <p:cNvSpPr txBox="1"/>
          <p:nvPr/>
        </p:nvSpPr>
        <p:spPr>
          <a:xfrm>
            <a:off x="7287065" y="1772529"/>
            <a:ext cx="4501661" cy="2677656"/>
          </a:xfrm>
          <a:prstGeom prst="rect">
            <a:avLst/>
          </a:prstGeom>
          <a:noFill/>
        </p:spPr>
        <p:txBody>
          <a:bodyPr wrap="square" rtlCol="0">
            <a:spAutoFit/>
          </a:bodyPr>
          <a:lstStyle/>
          <a:p>
            <a:r>
              <a:rPr lang="en-GB" sz="2800" dirty="0"/>
              <a:t>If you want to learn about mentoring and gain some experience, we could provide a volunteering opportunity. If you are interested, please get in touch.  </a:t>
            </a:r>
          </a:p>
        </p:txBody>
      </p:sp>
      <p:sp>
        <p:nvSpPr>
          <p:cNvPr id="3" name="Slide Number Placeholder 2">
            <a:extLst>
              <a:ext uri="{FF2B5EF4-FFF2-40B4-BE49-F238E27FC236}">
                <a16:creationId xmlns:a16="http://schemas.microsoft.com/office/drawing/2014/main" id="{5C3D9482-1EF1-2EAC-E526-C4CA92266066}"/>
              </a:ext>
            </a:extLst>
          </p:cNvPr>
          <p:cNvSpPr>
            <a:spLocks noGrp="1"/>
          </p:cNvSpPr>
          <p:nvPr>
            <p:ph type="sldNum" sz="quarter" idx="12"/>
          </p:nvPr>
        </p:nvSpPr>
        <p:spPr/>
        <p:txBody>
          <a:bodyPr/>
          <a:lstStyle/>
          <a:p>
            <a:fld id="{7AE0BF36-3FDA-40FC-B60A-4622101C60D8}" type="slidenum">
              <a:rPr lang="en-GB" smtClean="0"/>
              <a:t>27</a:t>
            </a:fld>
            <a:endParaRPr lang="en-GB"/>
          </a:p>
        </p:txBody>
      </p:sp>
    </p:spTree>
    <p:extLst>
      <p:ext uri="{BB962C8B-B14F-4D97-AF65-F5344CB8AC3E}">
        <p14:creationId xmlns:p14="http://schemas.microsoft.com/office/powerpoint/2010/main" val="4188911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36BA-362F-EE2E-86C6-03D204A2A4E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928E7E-7F23-71ED-4496-20B33863B9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499274" cy="6858000"/>
          </a:xfrm>
          <a:prstGeom prst="rect">
            <a:avLst/>
          </a:prstGeom>
        </p:spPr>
      </p:pic>
      <p:sp>
        <p:nvSpPr>
          <p:cNvPr id="5" name="Rectangle 4">
            <a:extLst>
              <a:ext uri="{FF2B5EF4-FFF2-40B4-BE49-F238E27FC236}">
                <a16:creationId xmlns:a16="http://schemas.microsoft.com/office/drawing/2014/main" id="{37B0EF03-3BEF-61CD-19CF-6BDCBAA9F67B}"/>
              </a:ext>
            </a:extLst>
          </p:cNvPr>
          <p:cNvSpPr/>
          <p:nvPr/>
        </p:nvSpPr>
        <p:spPr>
          <a:xfrm>
            <a:off x="6858001" y="-12171"/>
            <a:ext cx="4288097"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Stay in contact</a:t>
            </a:r>
          </a:p>
        </p:txBody>
      </p:sp>
      <p:sp>
        <p:nvSpPr>
          <p:cNvPr id="2" name="TextBox 1">
            <a:extLst>
              <a:ext uri="{FF2B5EF4-FFF2-40B4-BE49-F238E27FC236}">
                <a16:creationId xmlns:a16="http://schemas.microsoft.com/office/drawing/2014/main" id="{B3E0AE9F-E4C5-30DF-5383-073B5C361E0B}"/>
              </a:ext>
            </a:extLst>
          </p:cNvPr>
          <p:cNvSpPr txBox="1"/>
          <p:nvPr/>
        </p:nvSpPr>
        <p:spPr>
          <a:xfrm>
            <a:off x="6858001" y="1014771"/>
            <a:ext cx="5333999" cy="5170646"/>
          </a:xfrm>
          <a:prstGeom prst="rect">
            <a:avLst/>
          </a:prstGeom>
          <a:noFill/>
        </p:spPr>
        <p:txBody>
          <a:bodyPr wrap="square" rtlCol="0">
            <a:spAutoFit/>
          </a:bodyPr>
          <a:lstStyle/>
          <a:p>
            <a:endParaRPr lang="en-GB" sz="2400" b="1" dirty="0"/>
          </a:p>
          <a:p>
            <a:r>
              <a:rPr lang="en-GB" sz="2400" b="1" dirty="0"/>
              <a:t>Emails:</a:t>
            </a:r>
            <a:br>
              <a:rPr lang="en-GB" sz="2400" dirty="0"/>
            </a:br>
            <a:r>
              <a:rPr lang="en-GB" sz="2400" dirty="0">
                <a:hlinkClick r:id="rId3"/>
              </a:rPr>
              <a:t>Luke.Boulton@hallgreenyouth.co.uk</a:t>
            </a:r>
            <a:br>
              <a:rPr lang="en-GB" sz="2400" dirty="0"/>
            </a:br>
            <a:r>
              <a:rPr lang="en-GB" sz="2400" dirty="0">
                <a:hlinkClick r:id="rId4"/>
              </a:rPr>
              <a:t>Katrina.Matthews@hallgreenyouth.co.uk</a:t>
            </a:r>
            <a:endParaRPr lang="en-GB" sz="2400" dirty="0"/>
          </a:p>
          <a:p>
            <a:endParaRPr lang="en-GB" sz="2400" dirty="0"/>
          </a:p>
          <a:p>
            <a:r>
              <a:rPr lang="en-GB" sz="2400" b="1" dirty="0"/>
              <a:t>Work number:</a:t>
            </a:r>
            <a:br>
              <a:rPr lang="en-GB" sz="2400" dirty="0"/>
            </a:br>
            <a:r>
              <a:rPr lang="en-GB" sz="2400" dirty="0"/>
              <a:t>07880 644 696</a:t>
            </a:r>
            <a:br>
              <a:rPr lang="en-GB" sz="2400" dirty="0"/>
            </a:br>
            <a:r>
              <a:rPr lang="en-GB" sz="2400" dirty="0"/>
              <a:t>WhatsApp is our preferred method of communications</a:t>
            </a:r>
          </a:p>
          <a:p>
            <a:endParaRPr lang="en-GB" sz="2400" dirty="0"/>
          </a:p>
          <a:p>
            <a:r>
              <a:rPr lang="en-GB" sz="2400" dirty="0"/>
              <a:t>Website:</a:t>
            </a:r>
          </a:p>
          <a:p>
            <a:r>
              <a:rPr lang="en-GB" sz="2400" dirty="0">
                <a:hlinkClick r:id="rId5"/>
              </a:rPr>
              <a:t>www.hallgreenyouth.co.uk</a:t>
            </a:r>
            <a:endParaRPr lang="en-GB" sz="2400" dirty="0"/>
          </a:p>
          <a:p>
            <a:endParaRPr lang="en-GB" sz="2400" dirty="0"/>
          </a:p>
          <a:p>
            <a:endParaRPr lang="en-GB" dirty="0"/>
          </a:p>
        </p:txBody>
      </p:sp>
      <p:sp>
        <p:nvSpPr>
          <p:cNvPr id="3" name="Slide Number Placeholder 2">
            <a:extLst>
              <a:ext uri="{FF2B5EF4-FFF2-40B4-BE49-F238E27FC236}">
                <a16:creationId xmlns:a16="http://schemas.microsoft.com/office/drawing/2014/main" id="{08891A61-B759-55AB-535E-D6C3C675561A}"/>
              </a:ext>
            </a:extLst>
          </p:cNvPr>
          <p:cNvSpPr>
            <a:spLocks noGrp="1"/>
          </p:cNvSpPr>
          <p:nvPr>
            <p:ph type="sldNum" sz="quarter" idx="12"/>
          </p:nvPr>
        </p:nvSpPr>
        <p:spPr/>
        <p:txBody>
          <a:bodyPr/>
          <a:lstStyle/>
          <a:p>
            <a:fld id="{7AE0BF36-3FDA-40FC-B60A-4622101C60D8}" type="slidenum">
              <a:rPr lang="en-GB" smtClean="0"/>
              <a:t>28</a:t>
            </a:fld>
            <a:endParaRPr lang="en-GB"/>
          </a:p>
        </p:txBody>
      </p:sp>
    </p:spTree>
    <p:extLst>
      <p:ext uri="{BB962C8B-B14F-4D97-AF65-F5344CB8AC3E}">
        <p14:creationId xmlns:p14="http://schemas.microsoft.com/office/powerpoint/2010/main" val="1340979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27DF8F-996A-905F-187C-88324FBFEE00}"/>
              </a:ext>
            </a:extLst>
          </p:cNvPr>
          <p:cNvSpPr txBox="1"/>
          <p:nvPr/>
        </p:nvSpPr>
        <p:spPr>
          <a:xfrm>
            <a:off x="7589520" y="1034924"/>
            <a:ext cx="3319976" cy="4493538"/>
          </a:xfrm>
          <a:prstGeom prst="rect">
            <a:avLst/>
          </a:prstGeom>
          <a:noFill/>
        </p:spPr>
        <p:txBody>
          <a:bodyPr wrap="square" rtlCol="0">
            <a:spAutoFit/>
          </a:bodyPr>
          <a:lstStyle/>
          <a:p>
            <a:r>
              <a:rPr lang="en-GB" sz="4000" dirty="0"/>
              <a:t>Charity </a:t>
            </a:r>
          </a:p>
          <a:p>
            <a:r>
              <a:rPr lang="en-GB" sz="4000" dirty="0"/>
              <a:t>Team </a:t>
            </a:r>
          </a:p>
          <a:p>
            <a:r>
              <a:rPr lang="en-GB" sz="4000" dirty="0"/>
              <a:t>Church </a:t>
            </a:r>
          </a:p>
          <a:p>
            <a:pPr marL="1200150" lvl="2"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a:p>
            <a:pPr lvl="1"/>
            <a:endParaRPr lang="en-GB" dirty="0"/>
          </a:p>
        </p:txBody>
      </p:sp>
      <p:pic>
        <p:nvPicPr>
          <p:cNvPr id="10" name="Picture 9">
            <a:extLst>
              <a:ext uri="{FF2B5EF4-FFF2-40B4-BE49-F238E27FC236}">
                <a16:creationId xmlns:a16="http://schemas.microsoft.com/office/drawing/2014/main" id="{821CA33F-CCA9-422E-8C57-9ED1B9517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11" name="Rectangle 10">
            <a:extLst>
              <a:ext uri="{FF2B5EF4-FFF2-40B4-BE49-F238E27FC236}">
                <a16:creationId xmlns:a16="http://schemas.microsoft.com/office/drawing/2014/main" id="{E1AC87D0-A665-0E30-88D8-7934C0C5DFFE}"/>
              </a:ext>
            </a:extLst>
          </p:cNvPr>
          <p:cNvSpPr/>
          <p:nvPr/>
        </p:nvSpPr>
        <p:spPr>
          <a:xfrm>
            <a:off x="2541323" y="111594"/>
            <a:ext cx="3958199"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Introductions</a:t>
            </a:r>
          </a:p>
        </p:txBody>
      </p:sp>
      <p:sp>
        <p:nvSpPr>
          <p:cNvPr id="2" name="Slide Number Placeholder 1">
            <a:extLst>
              <a:ext uri="{FF2B5EF4-FFF2-40B4-BE49-F238E27FC236}">
                <a16:creationId xmlns:a16="http://schemas.microsoft.com/office/drawing/2014/main" id="{A0FE3378-2390-776E-CB9C-65A993C66F6E}"/>
              </a:ext>
            </a:extLst>
          </p:cNvPr>
          <p:cNvSpPr>
            <a:spLocks noGrp="1"/>
          </p:cNvSpPr>
          <p:nvPr>
            <p:ph type="sldNum" sz="quarter" idx="12"/>
          </p:nvPr>
        </p:nvSpPr>
        <p:spPr/>
        <p:txBody>
          <a:bodyPr/>
          <a:lstStyle/>
          <a:p>
            <a:fld id="{7AE0BF36-3FDA-40FC-B60A-4622101C60D8}" type="slidenum">
              <a:rPr lang="en-GB" smtClean="0"/>
              <a:t>3</a:t>
            </a:fld>
            <a:endParaRPr lang="en-GB" dirty="0"/>
          </a:p>
        </p:txBody>
      </p:sp>
    </p:spTree>
    <p:extLst>
      <p:ext uri="{BB962C8B-B14F-4D97-AF65-F5344CB8AC3E}">
        <p14:creationId xmlns:p14="http://schemas.microsoft.com/office/powerpoint/2010/main" val="1509896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DF6A4-E7A8-381D-2DAA-D0C32BB28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DA2BC38D-D920-ECC0-0743-75AA558C5703}"/>
              </a:ext>
            </a:extLst>
          </p:cNvPr>
          <p:cNvSpPr/>
          <p:nvPr/>
        </p:nvSpPr>
        <p:spPr>
          <a:xfrm>
            <a:off x="2004200" y="0"/>
            <a:ext cx="497617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Vision Statement</a:t>
            </a:r>
          </a:p>
        </p:txBody>
      </p:sp>
      <p:sp>
        <p:nvSpPr>
          <p:cNvPr id="7" name="TextBox 6">
            <a:extLst>
              <a:ext uri="{FF2B5EF4-FFF2-40B4-BE49-F238E27FC236}">
                <a16:creationId xmlns:a16="http://schemas.microsoft.com/office/drawing/2014/main" id="{BDE69D1F-53B4-01F8-7F5D-9FA220214C19}"/>
              </a:ext>
            </a:extLst>
          </p:cNvPr>
          <p:cNvSpPr txBox="1"/>
          <p:nvPr/>
        </p:nvSpPr>
        <p:spPr>
          <a:xfrm>
            <a:off x="4839286" y="1087675"/>
            <a:ext cx="7244862" cy="3700244"/>
          </a:xfrm>
          <a:prstGeom prst="rect">
            <a:avLst/>
          </a:prstGeom>
          <a:noFill/>
        </p:spPr>
        <p:txBody>
          <a:bodyPr wrap="square">
            <a:spAutoFit/>
          </a:bodyPr>
          <a:lstStyle/>
          <a:p>
            <a:pPr>
              <a:lnSpc>
                <a:spcPct val="107000"/>
              </a:lnSpc>
              <a:spcAft>
                <a:spcPts val="800"/>
              </a:spcAft>
              <a:buNone/>
            </a:pPr>
            <a:r>
              <a:rPr lang="en-GB" sz="2000" i="1" dirty="0">
                <a:effectLst/>
                <a:latin typeface="Calibri" panose="020F0502020204030204" pitchFamily="34" charset="0"/>
                <a:ea typeface="Calibri" panose="020F0502020204030204" pitchFamily="34" charset="0"/>
                <a:cs typeface="Times New Roman" panose="02020603050405020304" pitchFamily="18" charset="0"/>
              </a:rPr>
              <a:t>“Hall Green Youth is a Christian youth work charity dedicated to providing a safe, welcoming, and supportive spaces for young people. Through mentoring, journeying alongside, and building positive relationships, we aim to help young people grow in confidence and develop the skills they need to navigate life’s challenges. Our work focuses on supporting their emotional, social, and personal development, helping them to become happier, healthier, and more resilient individuals. By creating opportunities for connection, encouragement, and growth, we strive to equip young people with the tools and mindset they need to enjoy life and reach their full potential”</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Slide Number Placeholder 7">
            <a:extLst>
              <a:ext uri="{FF2B5EF4-FFF2-40B4-BE49-F238E27FC236}">
                <a16:creationId xmlns:a16="http://schemas.microsoft.com/office/drawing/2014/main" id="{9B9A721A-629E-82F2-7B2A-6BF67DB798AD}"/>
              </a:ext>
            </a:extLst>
          </p:cNvPr>
          <p:cNvSpPr>
            <a:spLocks noGrp="1"/>
          </p:cNvSpPr>
          <p:nvPr>
            <p:ph type="sldNum" sz="quarter" idx="12"/>
          </p:nvPr>
        </p:nvSpPr>
        <p:spPr/>
        <p:txBody>
          <a:bodyPr/>
          <a:lstStyle/>
          <a:p>
            <a:fld id="{7AE0BF36-3FDA-40FC-B60A-4622101C60D8}" type="slidenum">
              <a:rPr lang="en-GB" smtClean="0"/>
              <a:t>4</a:t>
            </a:fld>
            <a:endParaRPr lang="en-GB" dirty="0"/>
          </a:p>
        </p:txBody>
      </p:sp>
    </p:spTree>
    <p:extLst>
      <p:ext uri="{BB962C8B-B14F-4D97-AF65-F5344CB8AC3E}">
        <p14:creationId xmlns:p14="http://schemas.microsoft.com/office/powerpoint/2010/main" val="792272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9C5CBA-B89F-CF33-2380-83659C97B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FEDB7A30-8CCD-4FC0-CAFC-552417FE1D28}"/>
              </a:ext>
            </a:extLst>
          </p:cNvPr>
          <p:cNvSpPr/>
          <p:nvPr/>
        </p:nvSpPr>
        <p:spPr>
          <a:xfrm>
            <a:off x="2983738" y="266339"/>
            <a:ext cx="557742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Hopes &amp; Questions</a:t>
            </a:r>
          </a:p>
        </p:txBody>
      </p:sp>
      <p:sp>
        <p:nvSpPr>
          <p:cNvPr id="6" name="TextBox 5">
            <a:extLst>
              <a:ext uri="{FF2B5EF4-FFF2-40B4-BE49-F238E27FC236}">
                <a16:creationId xmlns:a16="http://schemas.microsoft.com/office/drawing/2014/main" id="{BA513A35-209F-6C66-78A8-F93BF2467E23}"/>
              </a:ext>
            </a:extLst>
          </p:cNvPr>
          <p:cNvSpPr txBox="1"/>
          <p:nvPr/>
        </p:nvSpPr>
        <p:spPr>
          <a:xfrm>
            <a:off x="7371470" y="1459775"/>
            <a:ext cx="4227342" cy="5139869"/>
          </a:xfrm>
          <a:prstGeom prst="rect">
            <a:avLst/>
          </a:prstGeom>
          <a:noFill/>
        </p:spPr>
        <p:txBody>
          <a:bodyPr wrap="square" rtlCol="0">
            <a:spAutoFit/>
          </a:bodyPr>
          <a:lstStyle/>
          <a:p>
            <a:r>
              <a:rPr lang="en-GB" sz="2800" dirty="0"/>
              <a:t>Take this moment to write down any hopes or questions you want to gain from today’s session. </a:t>
            </a:r>
          </a:p>
          <a:p>
            <a:endParaRPr lang="en-GB" sz="2800" dirty="0"/>
          </a:p>
          <a:p>
            <a:r>
              <a:rPr lang="en-GB" sz="2800" dirty="0"/>
              <a:t>We will collect them and hopefully be able to answer as many questions as possible. </a:t>
            </a:r>
          </a:p>
          <a:p>
            <a:pPr marL="1200150" lvl="2"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dirty="0"/>
          </a:p>
          <a:p>
            <a:pPr lvl="1"/>
            <a:endParaRPr lang="en-GB" dirty="0"/>
          </a:p>
        </p:txBody>
      </p:sp>
      <p:sp>
        <p:nvSpPr>
          <p:cNvPr id="2" name="Slide Number Placeholder 1">
            <a:extLst>
              <a:ext uri="{FF2B5EF4-FFF2-40B4-BE49-F238E27FC236}">
                <a16:creationId xmlns:a16="http://schemas.microsoft.com/office/drawing/2014/main" id="{83CBD8D7-C560-CF3D-1398-A73CD2544048}"/>
              </a:ext>
            </a:extLst>
          </p:cNvPr>
          <p:cNvSpPr>
            <a:spLocks noGrp="1"/>
          </p:cNvSpPr>
          <p:nvPr>
            <p:ph type="sldNum" sz="quarter" idx="12"/>
          </p:nvPr>
        </p:nvSpPr>
        <p:spPr/>
        <p:txBody>
          <a:bodyPr/>
          <a:lstStyle/>
          <a:p>
            <a:fld id="{7AE0BF36-3FDA-40FC-B60A-4622101C60D8}" type="slidenum">
              <a:rPr lang="en-GB" smtClean="0"/>
              <a:t>5</a:t>
            </a:fld>
            <a:endParaRPr lang="en-GB" dirty="0"/>
          </a:p>
        </p:txBody>
      </p:sp>
    </p:spTree>
    <p:extLst>
      <p:ext uri="{BB962C8B-B14F-4D97-AF65-F5344CB8AC3E}">
        <p14:creationId xmlns:p14="http://schemas.microsoft.com/office/powerpoint/2010/main" val="1648570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2B25C9-04FF-3412-2A12-18C52D2FE4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4BED4863-91AD-E9C1-B633-AAF8E5BCD236}"/>
              </a:ext>
            </a:extLst>
          </p:cNvPr>
          <p:cNvSpPr/>
          <p:nvPr/>
        </p:nvSpPr>
        <p:spPr>
          <a:xfrm>
            <a:off x="3063264" y="111594"/>
            <a:ext cx="291432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Our Work</a:t>
            </a:r>
          </a:p>
        </p:txBody>
      </p:sp>
      <p:sp>
        <p:nvSpPr>
          <p:cNvPr id="6" name="TextBox 5">
            <a:extLst>
              <a:ext uri="{FF2B5EF4-FFF2-40B4-BE49-F238E27FC236}">
                <a16:creationId xmlns:a16="http://schemas.microsoft.com/office/drawing/2014/main" id="{37150C41-6344-D27D-8142-195BF325DFE0}"/>
              </a:ext>
            </a:extLst>
          </p:cNvPr>
          <p:cNvSpPr txBox="1"/>
          <p:nvPr/>
        </p:nvSpPr>
        <p:spPr>
          <a:xfrm>
            <a:off x="7139354" y="1034924"/>
            <a:ext cx="4522763" cy="5539978"/>
          </a:xfrm>
          <a:prstGeom prst="rect">
            <a:avLst/>
          </a:prstGeom>
          <a:noFill/>
        </p:spPr>
        <p:txBody>
          <a:bodyPr wrap="square" rtlCol="0">
            <a:spAutoFit/>
          </a:bodyPr>
          <a:lstStyle/>
          <a:p>
            <a:r>
              <a:rPr lang="en-GB" sz="2400" dirty="0"/>
              <a:t>Mentoring Programme:</a:t>
            </a:r>
            <a:br>
              <a:rPr lang="en-GB" sz="2400" dirty="0"/>
            </a:br>
            <a:r>
              <a:rPr lang="en-GB" sz="2400" dirty="0"/>
              <a:t>Christ Church Secondary Academy</a:t>
            </a:r>
          </a:p>
          <a:p>
            <a:endParaRPr lang="en-GB" sz="2400" dirty="0"/>
          </a:p>
          <a:p>
            <a:r>
              <a:rPr lang="en-GB" sz="2400" dirty="0"/>
              <a:t>Mentoring Programme:</a:t>
            </a:r>
            <a:br>
              <a:rPr lang="en-GB" sz="2400" dirty="0"/>
            </a:br>
            <a:r>
              <a:rPr lang="en-GB" sz="2400" dirty="0"/>
              <a:t>Wheelers Lane Technology College</a:t>
            </a:r>
          </a:p>
          <a:p>
            <a:endParaRPr lang="en-GB" sz="2400" dirty="0"/>
          </a:p>
          <a:p>
            <a:r>
              <a:rPr lang="en-GB" sz="2400" dirty="0"/>
              <a:t>Mentoring Programme:</a:t>
            </a:r>
            <a:br>
              <a:rPr lang="en-GB" sz="2400" dirty="0"/>
            </a:br>
            <a:r>
              <a:rPr lang="en-GB" sz="2400" dirty="0"/>
              <a:t>Hall Green Secondary School </a:t>
            </a:r>
          </a:p>
          <a:p>
            <a:endParaRPr lang="en-GB" sz="2400" dirty="0"/>
          </a:p>
          <a:p>
            <a:r>
              <a:rPr lang="en-GB" sz="2400" dirty="0"/>
              <a:t>Youth Support Group:</a:t>
            </a:r>
            <a:br>
              <a:rPr lang="en-GB" sz="2400" dirty="0"/>
            </a:br>
            <a:r>
              <a:rPr lang="en-GB" sz="2400" dirty="0"/>
              <a:t>Just Chill </a:t>
            </a:r>
          </a:p>
          <a:p>
            <a:endParaRPr lang="en-GB" sz="2400" dirty="0"/>
          </a:p>
          <a:p>
            <a:r>
              <a:rPr lang="en-GB" sz="2400" dirty="0"/>
              <a:t>Support Group:</a:t>
            </a:r>
            <a:br>
              <a:rPr lang="en-GB" sz="2400" dirty="0"/>
            </a:br>
            <a:r>
              <a:rPr lang="en-GB" sz="2400" dirty="0"/>
              <a:t>16+ Group </a:t>
            </a:r>
            <a:br>
              <a:rPr lang="en-GB" sz="2400" dirty="0"/>
            </a:br>
            <a:endParaRPr lang="en-GB" dirty="0"/>
          </a:p>
        </p:txBody>
      </p:sp>
      <p:sp>
        <p:nvSpPr>
          <p:cNvPr id="2" name="Slide Number Placeholder 1">
            <a:extLst>
              <a:ext uri="{FF2B5EF4-FFF2-40B4-BE49-F238E27FC236}">
                <a16:creationId xmlns:a16="http://schemas.microsoft.com/office/drawing/2014/main" id="{28A44DBD-8367-3934-1C14-6420032F64E2}"/>
              </a:ext>
            </a:extLst>
          </p:cNvPr>
          <p:cNvSpPr>
            <a:spLocks noGrp="1"/>
          </p:cNvSpPr>
          <p:nvPr>
            <p:ph type="sldNum" sz="quarter" idx="12"/>
          </p:nvPr>
        </p:nvSpPr>
        <p:spPr/>
        <p:txBody>
          <a:bodyPr/>
          <a:lstStyle/>
          <a:p>
            <a:fld id="{7AE0BF36-3FDA-40FC-B60A-4622101C60D8}" type="slidenum">
              <a:rPr lang="en-GB" smtClean="0"/>
              <a:t>6</a:t>
            </a:fld>
            <a:endParaRPr lang="en-GB" dirty="0"/>
          </a:p>
        </p:txBody>
      </p:sp>
    </p:spTree>
    <p:extLst>
      <p:ext uri="{BB962C8B-B14F-4D97-AF65-F5344CB8AC3E}">
        <p14:creationId xmlns:p14="http://schemas.microsoft.com/office/powerpoint/2010/main" val="2357704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81AE3-FDA2-B64E-D884-4260769283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BF008EF-A9B2-1133-45BD-174280605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90D26705-9725-A4E2-0CE1-8EF17E22F03F}"/>
              </a:ext>
            </a:extLst>
          </p:cNvPr>
          <p:cNvSpPr/>
          <p:nvPr/>
        </p:nvSpPr>
        <p:spPr>
          <a:xfrm>
            <a:off x="2061420" y="111594"/>
            <a:ext cx="491801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Why Mentoring?</a:t>
            </a:r>
          </a:p>
        </p:txBody>
      </p:sp>
      <p:sp>
        <p:nvSpPr>
          <p:cNvPr id="2" name="TextBox 1">
            <a:extLst>
              <a:ext uri="{FF2B5EF4-FFF2-40B4-BE49-F238E27FC236}">
                <a16:creationId xmlns:a16="http://schemas.microsoft.com/office/drawing/2014/main" id="{A770FB1D-F7E9-9CA2-7556-2EE352C4B799}"/>
              </a:ext>
            </a:extLst>
          </p:cNvPr>
          <p:cNvSpPr txBox="1"/>
          <p:nvPr/>
        </p:nvSpPr>
        <p:spPr>
          <a:xfrm>
            <a:off x="7265963" y="1428819"/>
            <a:ext cx="4522763" cy="3785652"/>
          </a:xfrm>
          <a:prstGeom prst="rect">
            <a:avLst/>
          </a:prstGeom>
          <a:noFill/>
        </p:spPr>
        <p:txBody>
          <a:bodyPr wrap="square" rtlCol="0">
            <a:spAutoFit/>
          </a:bodyPr>
          <a:lstStyle/>
          <a:p>
            <a:r>
              <a:rPr lang="en-GB" sz="2400" dirty="0"/>
              <a:t>Covid 19 prevented us from running our lunch time and after school groups. </a:t>
            </a:r>
          </a:p>
          <a:p>
            <a:endParaRPr lang="en-GB" sz="2400" dirty="0"/>
          </a:p>
          <a:p>
            <a:r>
              <a:rPr lang="en-GB" sz="2400" dirty="0"/>
              <a:t>We learnt to adapt to the need in the current circumstance at the time. </a:t>
            </a:r>
            <a:br>
              <a:rPr lang="en-GB" sz="2400" dirty="0"/>
            </a:br>
            <a:endParaRPr lang="en-GB" sz="2400" dirty="0"/>
          </a:p>
          <a:p>
            <a:r>
              <a:rPr lang="en-GB" sz="2400" dirty="0"/>
              <a:t>We now offer both group work support and 1:1 support. </a:t>
            </a:r>
            <a:endParaRPr lang="en-GB" dirty="0"/>
          </a:p>
        </p:txBody>
      </p:sp>
      <p:sp>
        <p:nvSpPr>
          <p:cNvPr id="3" name="Slide Number Placeholder 2">
            <a:extLst>
              <a:ext uri="{FF2B5EF4-FFF2-40B4-BE49-F238E27FC236}">
                <a16:creationId xmlns:a16="http://schemas.microsoft.com/office/drawing/2014/main" id="{99FC472A-B7E0-C571-8A7E-115B26BA89F2}"/>
              </a:ext>
            </a:extLst>
          </p:cNvPr>
          <p:cNvSpPr>
            <a:spLocks noGrp="1"/>
          </p:cNvSpPr>
          <p:nvPr>
            <p:ph type="sldNum" sz="quarter" idx="12"/>
          </p:nvPr>
        </p:nvSpPr>
        <p:spPr/>
        <p:txBody>
          <a:bodyPr/>
          <a:lstStyle/>
          <a:p>
            <a:fld id="{7AE0BF36-3FDA-40FC-B60A-4622101C60D8}" type="slidenum">
              <a:rPr lang="en-GB" smtClean="0"/>
              <a:t>7</a:t>
            </a:fld>
            <a:endParaRPr lang="en-GB" dirty="0"/>
          </a:p>
        </p:txBody>
      </p:sp>
    </p:spTree>
    <p:extLst>
      <p:ext uri="{BB962C8B-B14F-4D97-AF65-F5344CB8AC3E}">
        <p14:creationId xmlns:p14="http://schemas.microsoft.com/office/powerpoint/2010/main" val="3766111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95794-8A20-BC92-9924-8106335B83A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106C5D5-BED9-6125-5F61-A7AB26A5A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33F0A7EA-3FE2-DA6A-AC78-EA3EDACBA69E}"/>
              </a:ext>
            </a:extLst>
          </p:cNvPr>
          <p:cNvSpPr/>
          <p:nvPr/>
        </p:nvSpPr>
        <p:spPr>
          <a:xfrm>
            <a:off x="334806" y="139729"/>
            <a:ext cx="5761194"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What is Mentoring?</a:t>
            </a:r>
          </a:p>
        </p:txBody>
      </p:sp>
      <p:sp>
        <p:nvSpPr>
          <p:cNvPr id="3" name="TextBox 2">
            <a:extLst>
              <a:ext uri="{FF2B5EF4-FFF2-40B4-BE49-F238E27FC236}">
                <a16:creationId xmlns:a16="http://schemas.microsoft.com/office/drawing/2014/main" id="{3255B5AE-4EF1-6327-BDDB-79762D439B00}"/>
              </a:ext>
            </a:extLst>
          </p:cNvPr>
          <p:cNvSpPr txBox="1"/>
          <p:nvPr/>
        </p:nvSpPr>
        <p:spPr>
          <a:xfrm>
            <a:off x="6858000" y="394692"/>
            <a:ext cx="5212080" cy="6463308"/>
          </a:xfrm>
          <a:prstGeom prst="rect">
            <a:avLst/>
          </a:prstGeom>
          <a:noFill/>
        </p:spPr>
        <p:txBody>
          <a:bodyPr wrap="square">
            <a:spAutoFit/>
          </a:bodyPr>
          <a:lstStyle/>
          <a:p>
            <a:pPr marL="342900" lvl="0" indent="-342900">
              <a:buFont typeface="Wingdings" panose="05000000000000000000" pitchFamily="2" charset="2"/>
              <a:buChar char=""/>
            </a:pPr>
            <a:r>
              <a:rPr lang="en-GB" sz="1800" dirty="0">
                <a:solidFill>
                  <a:srgbClr val="222222"/>
                </a:solidFill>
                <a:effectLst/>
                <a:latin typeface="Calibri" panose="020F0502020204030204" pitchFamily="34" charset="0"/>
                <a:ea typeface="Times New Roman" panose="02020603050405020304" pitchFamily="18" charset="0"/>
              </a:rPr>
              <a:t>“A voluntary, mutually beneficial and purposeful relationship in which an individual gives time to support another to enable them to make changes in their life.” – MBF</a:t>
            </a:r>
            <a:endParaRPr lang="en-GB"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GB" sz="1800" dirty="0">
                <a:solidFill>
                  <a:srgbClr val="222222"/>
                </a:solidFill>
                <a:effectLst/>
                <a:latin typeface="Calibri" panose="020F0502020204030204" pitchFamily="34" charset="0"/>
                <a:ea typeface="Times New Roman" panose="02020603050405020304" pitchFamily="18" charset="0"/>
              </a:rPr>
              <a:t>Mentoring is “offline help by one person to another in making significant transitions in knowledge, work or thinking.” – Clutterbuck, D and Megginson, D.</a:t>
            </a:r>
            <a:endParaRPr lang="en-GB"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GB" sz="1800" dirty="0">
                <a:solidFill>
                  <a:srgbClr val="222222"/>
                </a:solidFill>
                <a:effectLst/>
                <a:latin typeface="Calibri" panose="020F0502020204030204" pitchFamily="34" charset="0"/>
                <a:ea typeface="Times New Roman" panose="02020603050405020304" pitchFamily="18" charset="0"/>
              </a:rPr>
              <a:t>“Mentoring is to support and encourage people to manage their own learning in order that they may maximise their potential, develop their skills, improve their performance and become the person they want to be.” – </a:t>
            </a:r>
            <a:r>
              <a:rPr lang="en-GB" sz="1800" dirty="0" err="1">
                <a:solidFill>
                  <a:srgbClr val="222222"/>
                </a:solidFill>
                <a:effectLst/>
                <a:latin typeface="Calibri" panose="020F0502020204030204" pitchFamily="34" charset="0"/>
                <a:ea typeface="Times New Roman" panose="02020603050405020304" pitchFamily="18" charset="0"/>
              </a:rPr>
              <a:t>Parasole</a:t>
            </a:r>
            <a:r>
              <a:rPr lang="en-GB" sz="1800" dirty="0">
                <a:solidFill>
                  <a:srgbClr val="222222"/>
                </a:solidFill>
                <a:effectLst/>
                <a:latin typeface="Calibri" panose="020F0502020204030204" pitchFamily="34" charset="0"/>
                <a:ea typeface="Times New Roman" panose="02020603050405020304" pitchFamily="18" charset="0"/>
              </a:rPr>
              <a:t>, E.</a:t>
            </a:r>
            <a:endParaRPr lang="en-GB"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GB" sz="1800" dirty="0">
                <a:solidFill>
                  <a:srgbClr val="222222"/>
                </a:solidFill>
                <a:effectLst/>
                <a:latin typeface="Calibri" panose="020F0502020204030204" pitchFamily="34" charset="0"/>
                <a:ea typeface="Times New Roman" panose="02020603050405020304" pitchFamily="18" charset="0"/>
              </a:rPr>
              <a:t>Mentoring is a one-to-one, non-judgemental relationship in which an individual voluntarily gives time to support and encourage another. This relationship is typically developed at a time of transition in the mentee’s life, and lasts for a significant and sustained period of time,” – Home Office</a:t>
            </a:r>
            <a:endParaRPr lang="en-GB" sz="1800" dirty="0">
              <a:effectLst/>
              <a:latin typeface="Times New Roman" panose="02020603050405020304" pitchFamily="18" charset="0"/>
              <a:ea typeface="Times New Roman" panose="02020603050405020304" pitchFamily="18" charset="0"/>
            </a:endParaRPr>
          </a:p>
          <a:p>
            <a:pPr marL="342900" lvl="0" indent="-342900">
              <a:spcAft>
                <a:spcPts val="800"/>
              </a:spcAft>
              <a:buFont typeface="Wingdings" panose="05000000000000000000" pitchFamily="2" charset="2"/>
              <a:buChar char=""/>
            </a:pPr>
            <a:r>
              <a:rPr lang="en-GB" sz="1800" dirty="0">
                <a:solidFill>
                  <a:srgbClr val="222222"/>
                </a:solidFill>
                <a:effectLst/>
                <a:latin typeface="Calibri" panose="020F0502020204030204" pitchFamily="34" charset="0"/>
                <a:ea typeface="Times New Roman" panose="02020603050405020304" pitchFamily="18" charset="0"/>
              </a:rPr>
              <a:t>“Mentoring is journeying with someone to help them overcome their present struggles” Boulton, L.</a:t>
            </a:r>
            <a:endParaRPr lang="en-GB" sz="1800" dirty="0">
              <a:effectLst/>
              <a:latin typeface="Times New Roman" panose="02020603050405020304" pitchFamily="18" charset="0"/>
              <a:ea typeface="Times New Roman" panose="02020603050405020304" pitchFamily="18" charset="0"/>
            </a:endParaRPr>
          </a:p>
        </p:txBody>
      </p:sp>
      <p:sp>
        <p:nvSpPr>
          <p:cNvPr id="2" name="Slide Number Placeholder 1">
            <a:extLst>
              <a:ext uri="{FF2B5EF4-FFF2-40B4-BE49-F238E27FC236}">
                <a16:creationId xmlns:a16="http://schemas.microsoft.com/office/drawing/2014/main" id="{E7BF5CB7-DCF9-72F8-B6C9-3FBA33F9AF1D}"/>
              </a:ext>
            </a:extLst>
          </p:cNvPr>
          <p:cNvSpPr>
            <a:spLocks noGrp="1"/>
          </p:cNvSpPr>
          <p:nvPr>
            <p:ph type="sldNum" sz="quarter" idx="12"/>
          </p:nvPr>
        </p:nvSpPr>
        <p:spPr/>
        <p:txBody>
          <a:bodyPr/>
          <a:lstStyle/>
          <a:p>
            <a:fld id="{7AE0BF36-3FDA-40FC-B60A-4622101C60D8}" type="slidenum">
              <a:rPr lang="en-GB" smtClean="0"/>
              <a:t>8</a:t>
            </a:fld>
            <a:endParaRPr lang="en-GB"/>
          </a:p>
        </p:txBody>
      </p:sp>
    </p:spTree>
    <p:extLst>
      <p:ext uri="{BB962C8B-B14F-4D97-AF65-F5344CB8AC3E}">
        <p14:creationId xmlns:p14="http://schemas.microsoft.com/office/powerpoint/2010/main" val="1767398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2E36-1562-23DD-373B-4380855D8C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2B655C-DC99-CF28-ADD1-404042E92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5" name="Rectangle 4">
            <a:extLst>
              <a:ext uri="{FF2B5EF4-FFF2-40B4-BE49-F238E27FC236}">
                <a16:creationId xmlns:a16="http://schemas.microsoft.com/office/drawing/2014/main" id="{5FF6BC8E-B28E-9423-8BBB-946527C98791}"/>
              </a:ext>
            </a:extLst>
          </p:cNvPr>
          <p:cNvSpPr/>
          <p:nvPr/>
        </p:nvSpPr>
        <p:spPr>
          <a:xfrm>
            <a:off x="225819" y="0"/>
            <a:ext cx="6028895"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Origins of Mentoring</a:t>
            </a:r>
          </a:p>
        </p:txBody>
      </p:sp>
      <p:sp>
        <p:nvSpPr>
          <p:cNvPr id="6" name="TextBox 5">
            <a:extLst>
              <a:ext uri="{FF2B5EF4-FFF2-40B4-BE49-F238E27FC236}">
                <a16:creationId xmlns:a16="http://schemas.microsoft.com/office/drawing/2014/main" id="{236D4097-5044-AF79-2AF7-5591CC9917B5}"/>
              </a:ext>
            </a:extLst>
          </p:cNvPr>
          <p:cNvSpPr txBox="1"/>
          <p:nvPr/>
        </p:nvSpPr>
        <p:spPr>
          <a:xfrm>
            <a:off x="7610621" y="712315"/>
            <a:ext cx="4220307" cy="5909310"/>
          </a:xfrm>
          <a:prstGeom prst="rect">
            <a:avLst/>
          </a:prstGeom>
          <a:noFill/>
        </p:spPr>
        <p:txBody>
          <a:bodyPr wrap="square" rtlCol="0">
            <a:spAutoFit/>
          </a:bodyPr>
          <a:lstStyle/>
          <a:p>
            <a:r>
              <a:rPr lang="en-GB" sz="2400" dirty="0"/>
              <a:t>The Origins of mentoring is from an ancient Greek poem from Homer, of the story of Odyssey:</a:t>
            </a:r>
          </a:p>
          <a:p>
            <a:endParaRPr lang="en-GB" sz="2400" dirty="0"/>
          </a:p>
          <a:p>
            <a:r>
              <a:rPr lang="en-GB" sz="2400" dirty="0"/>
              <a:t>In the Odyssey, Mentor was the son of Alcimus. In his old age Mentor was a friend of Odysseus . When Odysseus left for the Trojan War, he placed Mentor in charge of his son Telemachus, and of Odysseus' palace. Odysseus returned after 20 years from war. Mentor guided Alcimus from an infant to a man.</a:t>
            </a:r>
          </a:p>
          <a:p>
            <a:endParaRPr lang="en-GB" dirty="0"/>
          </a:p>
        </p:txBody>
      </p:sp>
      <p:sp>
        <p:nvSpPr>
          <p:cNvPr id="2" name="Slide Number Placeholder 1">
            <a:extLst>
              <a:ext uri="{FF2B5EF4-FFF2-40B4-BE49-F238E27FC236}">
                <a16:creationId xmlns:a16="http://schemas.microsoft.com/office/drawing/2014/main" id="{F9C489A0-B674-A2C5-D9B0-D4731516B6C1}"/>
              </a:ext>
            </a:extLst>
          </p:cNvPr>
          <p:cNvSpPr>
            <a:spLocks noGrp="1"/>
          </p:cNvSpPr>
          <p:nvPr>
            <p:ph type="sldNum" sz="quarter" idx="12"/>
          </p:nvPr>
        </p:nvSpPr>
        <p:spPr/>
        <p:txBody>
          <a:bodyPr/>
          <a:lstStyle/>
          <a:p>
            <a:fld id="{7AE0BF36-3FDA-40FC-B60A-4622101C60D8}" type="slidenum">
              <a:rPr lang="en-GB" smtClean="0"/>
              <a:t>9</a:t>
            </a:fld>
            <a:endParaRPr lang="en-GB"/>
          </a:p>
        </p:txBody>
      </p:sp>
    </p:spTree>
    <p:extLst>
      <p:ext uri="{BB962C8B-B14F-4D97-AF65-F5344CB8AC3E}">
        <p14:creationId xmlns:p14="http://schemas.microsoft.com/office/powerpoint/2010/main" val="1780718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3849</TotalTime>
  <Words>1959</Words>
  <Application>Microsoft Office PowerPoint</Application>
  <PresentationFormat>Widescreen</PresentationFormat>
  <Paragraphs>409</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Luke</dc:creator>
  <cp:lastModifiedBy>Tom Spicer</cp:lastModifiedBy>
  <cp:revision>42</cp:revision>
  <dcterms:created xsi:type="dcterms:W3CDTF">2026-06-10T10:27:55Z</dcterms:created>
  <dcterms:modified xsi:type="dcterms:W3CDTF">2026-07-15T13:34:19Z</dcterms:modified>
</cp:coreProperties>
</file>